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78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F2AE1A-BE4C-E749-B0E5-A5F440DAB446}" type="datetimeFigureOut">
              <a:rPr lang="en-US" smtClean="0"/>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336338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2AE1A-BE4C-E749-B0E5-A5F440DAB446}" type="datetimeFigureOut">
              <a:rPr lang="en-US" smtClean="0"/>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115139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2AE1A-BE4C-E749-B0E5-A5F440DAB446}" type="datetimeFigureOut">
              <a:rPr lang="en-US" smtClean="0"/>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291255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2AE1A-BE4C-E749-B0E5-A5F440DAB446}" type="datetimeFigureOut">
              <a:rPr lang="en-US" smtClean="0"/>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399436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2AE1A-BE4C-E749-B0E5-A5F440DAB446}" type="datetimeFigureOut">
              <a:rPr lang="en-US" smtClean="0"/>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277614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F2AE1A-BE4C-E749-B0E5-A5F440DAB446}" type="datetimeFigureOut">
              <a:rPr lang="en-US" smtClean="0"/>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60274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2AE1A-BE4C-E749-B0E5-A5F440DAB446}" type="datetimeFigureOut">
              <a:rPr lang="en-US" smtClean="0"/>
              <a:t>12/9/13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13529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F2AE1A-BE4C-E749-B0E5-A5F440DAB446}" type="datetimeFigureOut">
              <a:rPr lang="en-US" smtClean="0"/>
              <a:t>12/9/13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259176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2AE1A-BE4C-E749-B0E5-A5F440DAB446}" type="datetimeFigureOut">
              <a:rPr lang="en-US" smtClean="0"/>
              <a:t>12/9/13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131364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2AE1A-BE4C-E749-B0E5-A5F440DAB446}" type="datetimeFigureOut">
              <a:rPr lang="en-US" smtClean="0"/>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217321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2AE1A-BE4C-E749-B0E5-A5F440DAB446}" type="datetimeFigureOut">
              <a:rPr lang="en-US" smtClean="0"/>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FB681-245F-CC40-878F-0C3A1B8B8042}" type="slidenum">
              <a:rPr lang="en-US" smtClean="0"/>
              <a:t>‹#›</a:t>
            </a:fld>
            <a:endParaRPr lang="en-US"/>
          </a:p>
        </p:txBody>
      </p:sp>
    </p:spTree>
    <p:extLst>
      <p:ext uri="{BB962C8B-B14F-4D97-AF65-F5344CB8AC3E}">
        <p14:creationId xmlns:p14="http://schemas.microsoft.com/office/powerpoint/2010/main" val="33322924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2AE1A-BE4C-E749-B0E5-A5F440DAB446}" type="datetimeFigureOut">
              <a:rPr lang="en-US" smtClean="0"/>
              <a:t>12/9/13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FB681-245F-CC40-878F-0C3A1B8B8042}" type="slidenum">
              <a:rPr lang="en-US" smtClean="0"/>
              <a:t>‹#›</a:t>
            </a:fld>
            <a:endParaRPr lang="en-US"/>
          </a:p>
        </p:txBody>
      </p:sp>
    </p:spTree>
    <p:extLst>
      <p:ext uri="{BB962C8B-B14F-4D97-AF65-F5344CB8AC3E}">
        <p14:creationId xmlns:p14="http://schemas.microsoft.com/office/powerpoint/2010/main" val="385177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ctrTitle"/>
          </p:nvPr>
        </p:nvSpPr>
        <p:spPr>
          <a:xfrm>
            <a:off x="685800" y="2286000"/>
            <a:ext cx="7772400" cy="1143000"/>
          </a:xfrm>
        </p:spPr>
        <p:txBody>
          <a:bodyPr>
            <a:normAutofit fontScale="90000"/>
          </a:bodyPr>
          <a:lstStyle/>
          <a:p>
            <a:r>
              <a:rPr lang="en-US" dirty="0">
                <a:latin typeface="Calibri" charset="0"/>
              </a:rPr>
              <a:t>Module 5</a:t>
            </a:r>
            <a:br>
              <a:rPr lang="en-US" dirty="0">
                <a:latin typeface="Calibri" charset="0"/>
              </a:rPr>
            </a:br>
            <a:r>
              <a:rPr lang="en-US" dirty="0">
                <a:latin typeface="Calibri" charset="0"/>
              </a:rPr>
              <a:t/>
            </a:r>
            <a:br>
              <a:rPr lang="en-US" dirty="0">
                <a:latin typeface="Calibri" charset="0"/>
              </a:rPr>
            </a:br>
            <a:r>
              <a:rPr lang="en-US" dirty="0">
                <a:latin typeface="Calibri" charset="0"/>
              </a:rPr>
              <a:t>Lists and arrays, Part 2</a:t>
            </a:r>
          </a:p>
        </p:txBody>
      </p:sp>
      <p:sp>
        <p:nvSpPr>
          <p:cNvPr id="16486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569098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ChangeArrowheads="1"/>
          </p:cNvSpPr>
          <p:nvPr>
            <p:ph type="title"/>
          </p:nvPr>
        </p:nvSpPr>
        <p:spPr/>
        <p:txBody>
          <a:bodyPr/>
          <a:lstStyle/>
          <a:p>
            <a:r>
              <a:rPr lang="en-US">
                <a:latin typeface="Calibri" charset="0"/>
              </a:rPr>
              <a:t>Hashes</a:t>
            </a:r>
            <a:endParaRPr lang="en-CA">
              <a:latin typeface="Calibri" charset="0"/>
            </a:endParaRPr>
          </a:p>
        </p:txBody>
      </p:sp>
      <p:sp>
        <p:nvSpPr>
          <p:cNvPr id="158722" name="Rectangle 3"/>
          <p:cNvSpPr>
            <a:spLocks noGrp="1" noChangeArrowheads="1"/>
          </p:cNvSpPr>
          <p:nvPr>
            <p:ph idx="1"/>
          </p:nvPr>
        </p:nvSpPr>
        <p:spPr/>
        <p:txBody>
          <a:bodyPr/>
          <a:lstStyle/>
          <a:p>
            <a:r>
              <a:rPr lang="en-US" sz="2800">
                <a:latin typeface="Calibri" charset="0"/>
              </a:rPr>
              <a:t>Scalars are single data entities.  Arrays are ordered collections of data entities. A hash is an unordered collection of data which may contain many sets of data, but there is no </a:t>
            </a:r>
            <a:r>
              <a:rPr lang="ja-JP" altLang="en-US" sz="2800">
                <a:latin typeface="Arial" charset="0"/>
              </a:rPr>
              <a:t>“</a:t>
            </a:r>
            <a:r>
              <a:rPr lang="en-US" altLang="ja-JP" sz="2800">
                <a:latin typeface="Calibri" charset="0"/>
              </a:rPr>
              <a:t>first</a:t>
            </a:r>
            <a:r>
              <a:rPr lang="ja-JP" altLang="en-US" sz="2800">
                <a:latin typeface="Arial" charset="0"/>
              </a:rPr>
              <a:t>”</a:t>
            </a:r>
            <a:r>
              <a:rPr lang="en-US" altLang="ja-JP" sz="2800">
                <a:latin typeface="Calibri" charset="0"/>
              </a:rPr>
              <a:t> or </a:t>
            </a:r>
            <a:r>
              <a:rPr lang="ja-JP" altLang="en-US" sz="2800">
                <a:latin typeface="Arial" charset="0"/>
              </a:rPr>
              <a:t>“</a:t>
            </a:r>
            <a:r>
              <a:rPr lang="en-US" altLang="ja-JP" sz="2800">
                <a:latin typeface="Calibri" charset="0"/>
              </a:rPr>
              <a:t>last</a:t>
            </a:r>
            <a:r>
              <a:rPr lang="ja-JP" altLang="en-US" sz="2800">
                <a:latin typeface="Arial" charset="0"/>
              </a:rPr>
              <a:t>”</a:t>
            </a:r>
            <a:r>
              <a:rPr lang="en-US" altLang="ja-JP" sz="2800">
                <a:latin typeface="Calibri" charset="0"/>
              </a:rPr>
              <a:t>, no </a:t>
            </a:r>
            <a:r>
              <a:rPr lang="ja-JP" altLang="en-US" sz="2800">
                <a:latin typeface="Arial" charset="0"/>
              </a:rPr>
              <a:t>“</a:t>
            </a:r>
            <a:r>
              <a:rPr lang="en-US" altLang="ja-JP" sz="2800">
                <a:latin typeface="Calibri" charset="0"/>
              </a:rPr>
              <a:t>top</a:t>
            </a:r>
            <a:r>
              <a:rPr lang="ja-JP" altLang="en-US" sz="2800">
                <a:latin typeface="Arial" charset="0"/>
              </a:rPr>
              <a:t>”</a:t>
            </a:r>
            <a:r>
              <a:rPr lang="en-US" altLang="ja-JP" sz="2800">
                <a:latin typeface="Calibri" charset="0"/>
              </a:rPr>
              <a:t> or </a:t>
            </a:r>
            <a:r>
              <a:rPr lang="ja-JP" altLang="en-US" sz="2800">
                <a:latin typeface="Arial" charset="0"/>
              </a:rPr>
              <a:t>“</a:t>
            </a:r>
            <a:r>
              <a:rPr lang="en-US" altLang="ja-JP" sz="2800">
                <a:latin typeface="Calibri" charset="0"/>
              </a:rPr>
              <a:t>bottom</a:t>
            </a:r>
            <a:r>
              <a:rPr lang="ja-JP" altLang="en-US" sz="2800">
                <a:latin typeface="Arial" charset="0"/>
              </a:rPr>
              <a:t>”</a:t>
            </a:r>
            <a:r>
              <a:rPr lang="en-US" altLang="ja-JP" sz="2800">
                <a:latin typeface="Calibri" charset="0"/>
              </a:rPr>
              <a:t> item in a hash.</a:t>
            </a:r>
          </a:p>
          <a:p>
            <a:r>
              <a:rPr lang="en-US" sz="2800">
                <a:latin typeface="Calibri" charset="0"/>
              </a:rPr>
              <a:t>Hash data is always in pairs</a:t>
            </a:r>
          </a:p>
          <a:p>
            <a:r>
              <a:rPr lang="en-US" sz="2800">
                <a:latin typeface="Calibri" charset="0"/>
              </a:rPr>
              <a:t>Hashes are treated much like lists, but the hash variable is used. Hash variables all start with %.</a:t>
            </a:r>
            <a:endParaRPr lang="en-CA" sz="2800">
              <a:latin typeface="Calibri" charset="0"/>
            </a:endParaRPr>
          </a:p>
        </p:txBody>
      </p:sp>
    </p:spTree>
    <p:extLst>
      <p:ext uri="{BB962C8B-B14F-4D97-AF65-F5344CB8AC3E}">
        <p14:creationId xmlns:p14="http://schemas.microsoft.com/office/powerpoint/2010/main" val="50628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p:txBody>
          <a:bodyPr/>
          <a:lstStyle/>
          <a:p>
            <a:r>
              <a:rPr lang="en-US">
                <a:latin typeface="Calibri" charset="0"/>
              </a:rPr>
              <a:t>Creating a hash</a:t>
            </a:r>
            <a:endParaRPr lang="en-CA">
              <a:latin typeface="Calibri" charset="0"/>
            </a:endParaRPr>
          </a:p>
        </p:txBody>
      </p:sp>
      <p:sp>
        <p:nvSpPr>
          <p:cNvPr id="159746" name="Rectangle 3"/>
          <p:cNvSpPr>
            <a:spLocks noGrp="1" noChangeArrowheads="1"/>
          </p:cNvSpPr>
          <p:nvPr>
            <p:ph idx="1"/>
          </p:nvPr>
        </p:nvSpPr>
        <p:spPr/>
        <p:txBody>
          <a:bodyPr/>
          <a:lstStyle/>
          <a:p>
            <a:r>
              <a:rPr lang="en-US" sz="2800">
                <a:latin typeface="Calibri" charset="0"/>
              </a:rPr>
              <a:t>A hash is created in the same way as a list:</a:t>
            </a:r>
            <a:br>
              <a:rPr lang="en-US" sz="2800">
                <a:latin typeface="Calibri" charset="0"/>
              </a:rPr>
            </a:br>
            <a:r>
              <a:rPr lang="en-US" sz="2800">
                <a:latin typeface="Courier New" charset="0"/>
              </a:rPr>
              <a:t>%hash1=(</a:t>
            </a:r>
            <a:r>
              <a:rPr lang="ja-JP" altLang="en-US" sz="2800">
                <a:latin typeface="Arial" charset="0"/>
              </a:rPr>
              <a:t>“</a:t>
            </a:r>
            <a:r>
              <a:rPr lang="en-US" altLang="ja-JP" sz="2800">
                <a:latin typeface="Courier New" charset="0"/>
              </a:rPr>
              <a:t>Intel</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Pentium</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AMD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Athlon</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Transmeta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Crusoe</a:t>
            </a:r>
            <a:r>
              <a:rPr lang="ja-JP" altLang="en-US" sz="2800">
                <a:latin typeface="Arial" charset="0"/>
              </a:rPr>
              <a:t>”</a:t>
            </a:r>
            <a:r>
              <a:rPr lang="en-US" altLang="ja-JP" sz="2800">
                <a:latin typeface="Courier New" charset="0"/>
              </a:rPr>
              <a:t>);</a:t>
            </a:r>
          </a:p>
          <a:p>
            <a:r>
              <a:rPr lang="en-US" sz="2800">
                <a:latin typeface="Calibri" charset="0"/>
              </a:rPr>
              <a:t>To help readability, the hash is usually laid out in its declaration:</a:t>
            </a:r>
            <a:br>
              <a:rPr lang="en-US" sz="2800">
                <a:latin typeface="Calibri" charset="0"/>
              </a:rPr>
            </a:br>
            <a:r>
              <a:rPr lang="en-US" sz="2800">
                <a:latin typeface="Courier New" charset="0"/>
              </a:rPr>
              <a:t>%hash1=(</a:t>
            </a:r>
            <a:r>
              <a:rPr lang="ja-JP" altLang="en-US" sz="2800">
                <a:latin typeface="Arial" charset="0"/>
              </a:rPr>
              <a:t>“</a:t>
            </a:r>
            <a:r>
              <a:rPr lang="en-US" altLang="ja-JP" sz="2800">
                <a:latin typeface="Courier New" charset="0"/>
              </a:rPr>
              <a:t>Intel</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Pentium</a:t>
            </a:r>
            <a:r>
              <a:rPr lang="ja-JP" altLang="en-US" sz="2800">
                <a:latin typeface="Arial" charset="0"/>
              </a:rPr>
              <a:t>”</a:t>
            </a:r>
            <a:r>
              <a:rPr lang="en-US" altLang="ja-JP" sz="2800">
                <a:latin typeface="Courier New" charset="0"/>
              </a:rPr>
              <a:t>, </a:t>
            </a:r>
            <a:br>
              <a:rPr lang="en-US" altLang="ja-JP" sz="2800">
                <a:latin typeface="Courier New" charset="0"/>
              </a:rPr>
            </a:br>
            <a:r>
              <a:rPr lang="en-US" altLang="ja-JP" sz="2800">
                <a:latin typeface="Courier New" charset="0"/>
              </a:rPr>
              <a:t>		 </a:t>
            </a:r>
            <a:r>
              <a:rPr lang="ja-JP" altLang="en-US" sz="2800">
                <a:latin typeface="Arial" charset="0"/>
              </a:rPr>
              <a:t>“</a:t>
            </a:r>
            <a:r>
              <a:rPr lang="en-US" altLang="ja-JP" sz="2800">
                <a:latin typeface="Courier New" charset="0"/>
              </a:rPr>
              <a:t>AMD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Athlon</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		 </a:t>
            </a:r>
            <a:r>
              <a:rPr lang="ja-JP" altLang="en-US" sz="2800">
                <a:latin typeface="Arial" charset="0"/>
              </a:rPr>
              <a:t>“</a:t>
            </a:r>
            <a:r>
              <a:rPr lang="en-US" altLang="ja-JP" sz="2800">
                <a:latin typeface="Courier New" charset="0"/>
              </a:rPr>
              <a:t>Transmeta</a:t>
            </a:r>
            <a:r>
              <a:rPr lang="ja-JP" altLang="en-US" sz="2800">
                <a:latin typeface="Arial" charset="0"/>
              </a:rPr>
              <a:t>”</a:t>
            </a:r>
            <a:r>
              <a:rPr lang="en-US" altLang="ja-JP" sz="2800">
                <a:latin typeface="Courier New" charset="0"/>
              </a:rPr>
              <a:t>,</a:t>
            </a:r>
            <a:r>
              <a:rPr lang="ja-JP" altLang="en-US" sz="2800">
                <a:latin typeface="Arial" charset="0"/>
              </a:rPr>
              <a:t>“</a:t>
            </a:r>
            <a:r>
              <a:rPr lang="en-US" altLang="ja-JP" sz="2800">
                <a:latin typeface="Courier New" charset="0"/>
              </a:rPr>
              <a:t>Crusoe</a:t>
            </a:r>
            <a:r>
              <a:rPr lang="ja-JP" altLang="en-US" sz="2800">
                <a:latin typeface="Arial" charset="0"/>
              </a:rPr>
              <a:t>”</a:t>
            </a:r>
            <a:r>
              <a:rPr lang="en-US" altLang="ja-JP" sz="2800">
                <a:latin typeface="Courier New" charset="0"/>
              </a:rPr>
              <a:t>);</a:t>
            </a:r>
          </a:p>
          <a:p>
            <a:r>
              <a:rPr lang="en-US" sz="2800">
                <a:latin typeface="Calibri" charset="0"/>
              </a:rPr>
              <a:t>This shows the pairing of hash data more clearly</a:t>
            </a:r>
            <a:endParaRPr lang="en-CA" sz="2800">
              <a:latin typeface="Calibri" charset="0"/>
            </a:endParaRPr>
          </a:p>
        </p:txBody>
      </p:sp>
    </p:spTree>
    <p:extLst>
      <p:ext uri="{BB962C8B-B14F-4D97-AF65-F5344CB8AC3E}">
        <p14:creationId xmlns:p14="http://schemas.microsoft.com/office/powerpoint/2010/main" val="118524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p:txBody>
          <a:bodyPr/>
          <a:lstStyle/>
          <a:p>
            <a:r>
              <a:rPr lang="en-US">
                <a:latin typeface="Calibri" charset="0"/>
              </a:rPr>
              <a:t>The =&gt; operator</a:t>
            </a:r>
            <a:endParaRPr lang="en-CA">
              <a:latin typeface="Calibri" charset="0"/>
            </a:endParaRPr>
          </a:p>
        </p:txBody>
      </p:sp>
      <p:sp>
        <p:nvSpPr>
          <p:cNvPr id="160770" name="Rectangle 3"/>
          <p:cNvSpPr>
            <a:spLocks noGrp="1" noChangeArrowheads="1"/>
          </p:cNvSpPr>
          <p:nvPr>
            <p:ph idx="1"/>
          </p:nvPr>
        </p:nvSpPr>
        <p:spPr/>
        <p:txBody>
          <a:bodyPr/>
          <a:lstStyle/>
          <a:p>
            <a:pPr>
              <a:lnSpc>
                <a:spcPct val="90000"/>
              </a:lnSpc>
            </a:pPr>
            <a:r>
              <a:rPr lang="en-US" sz="2800">
                <a:latin typeface="Calibri" charset="0"/>
              </a:rPr>
              <a:t>To make relationships in hashes clearer, Perl allows the use of the =&gt; operator, which Perl interprets to mean a double-quoted string and a comma. This:</a:t>
            </a:r>
            <a:br>
              <a:rPr lang="en-US" sz="2800">
                <a:latin typeface="Calibri" charset="0"/>
              </a:rPr>
            </a:br>
            <a:r>
              <a:rPr lang="en-US" sz="2800">
                <a:latin typeface="Calibri" charset="0"/>
              </a:rPr>
              <a:t> </a:t>
            </a:r>
            <a:r>
              <a:rPr lang="en-US" sz="2800">
                <a:latin typeface="Courier New" charset="0"/>
              </a:rPr>
              <a:t>%hash1=(</a:t>
            </a:r>
            <a:r>
              <a:rPr lang="ja-JP" altLang="en-US" sz="2800">
                <a:latin typeface="Arial" charset="0"/>
              </a:rPr>
              <a:t>“</a:t>
            </a:r>
            <a:r>
              <a:rPr lang="en-US" altLang="ja-JP" sz="2800">
                <a:latin typeface="Courier New" charset="0"/>
              </a:rPr>
              <a:t>Intel</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Pentium</a:t>
            </a:r>
            <a:r>
              <a:rPr lang="ja-JP" altLang="en-US" sz="2800">
                <a:latin typeface="Arial" charset="0"/>
              </a:rPr>
              <a:t>”</a:t>
            </a:r>
            <a:r>
              <a:rPr lang="en-US" altLang="ja-JP" sz="2800">
                <a:latin typeface="Courier New" charset="0"/>
              </a:rPr>
              <a:t>, </a:t>
            </a:r>
            <a:br>
              <a:rPr lang="en-US" altLang="ja-JP" sz="2800">
                <a:latin typeface="Courier New" charset="0"/>
              </a:rPr>
            </a:br>
            <a:r>
              <a:rPr lang="en-US" altLang="ja-JP" sz="2800">
                <a:latin typeface="Courier New" charset="0"/>
              </a:rPr>
              <a:t>		 </a:t>
            </a:r>
            <a:r>
              <a:rPr lang="ja-JP" altLang="en-US" sz="2800">
                <a:latin typeface="Arial" charset="0"/>
              </a:rPr>
              <a:t>“</a:t>
            </a:r>
            <a:r>
              <a:rPr lang="en-US" altLang="ja-JP" sz="2800">
                <a:latin typeface="Courier New" charset="0"/>
              </a:rPr>
              <a:t>AMD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Athlon</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		 </a:t>
            </a:r>
            <a:r>
              <a:rPr lang="ja-JP" altLang="en-US" sz="2800">
                <a:latin typeface="Arial" charset="0"/>
              </a:rPr>
              <a:t>“</a:t>
            </a:r>
            <a:r>
              <a:rPr lang="en-US" altLang="ja-JP" sz="2800">
                <a:latin typeface="Courier New" charset="0"/>
              </a:rPr>
              <a:t>Transmeta</a:t>
            </a:r>
            <a:r>
              <a:rPr lang="ja-JP" altLang="en-US" sz="2800">
                <a:latin typeface="Arial" charset="0"/>
              </a:rPr>
              <a:t>”</a:t>
            </a:r>
            <a:r>
              <a:rPr lang="en-US" altLang="ja-JP" sz="2800">
                <a:latin typeface="Courier New" charset="0"/>
              </a:rPr>
              <a:t>,</a:t>
            </a:r>
            <a:r>
              <a:rPr lang="ja-JP" altLang="en-US" sz="2800">
                <a:latin typeface="Arial" charset="0"/>
              </a:rPr>
              <a:t>“</a:t>
            </a:r>
            <a:r>
              <a:rPr lang="en-US" altLang="ja-JP" sz="2800">
                <a:latin typeface="Courier New" charset="0"/>
              </a:rPr>
              <a:t>Crusoe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becomes this:</a:t>
            </a:r>
            <a:br>
              <a:rPr lang="en-US" altLang="ja-JP" sz="2800">
                <a:latin typeface="Calibri" charset="0"/>
              </a:rPr>
            </a:br>
            <a:r>
              <a:rPr lang="en-US" altLang="ja-JP" sz="2800">
                <a:latin typeface="Courier New" charset="0"/>
              </a:rPr>
              <a:t>%hash1=(Intel     =&gt; Pentium, </a:t>
            </a:r>
            <a:br>
              <a:rPr lang="en-US" altLang="ja-JP" sz="2800">
                <a:latin typeface="Courier New" charset="0"/>
              </a:rPr>
            </a:br>
            <a:r>
              <a:rPr lang="en-US" altLang="ja-JP" sz="2800">
                <a:latin typeface="Courier New" charset="0"/>
              </a:rPr>
              <a:t>		 AMD       =&gt; Athlon,</a:t>
            </a:r>
            <a:br>
              <a:rPr lang="en-US" altLang="ja-JP" sz="2800">
                <a:latin typeface="Courier New" charset="0"/>
              </a:rPr>
            </a:br>
            <a:r>
              <a:rPr lang="en-US" altLang="ja-JP" sz="2800">
                <a:latin typeface="Courier New" charset="0"/>
              </a:rPr>
              <a:t>		 Transmeta =&gt; Crusoe);</a:t>
            </a:r>
            <a:endParaRPr lang="en-CA" sz="2800">
              <a:latin typeface="Courier New" charset="0"/>
            </a:endParaRPr>
          </a:p>
        </p:txBody>
      </p:sp>
    </p:spTree>
    <p:extLst>
      <p:ext uri="{BB962C8B-B14F-4D97-AF65-F5344CB8AC3E}">
        <p14:creationId xmlns:p14="http://schemas.microsoft.com/office/powerpoint/2010/main" val="427170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p:txBody>
          <a:bodyPr/>
          <a:lstStyle/>
          <a:p>
            <a:r>
              <a:rPr lang="en-US">
                <a:latin typeface="Calibri" charset="0"/>
              </a:rPr>
              <a:t>Hash keys</a:t>
            </a:r>
            <a:endParaRPr lang="en-CA">
              <a:latin typeface="Calibri" charset="0"/>
            </a:endParaRPr>
          </a:p>
        </p:txBody>
      </p:sp>
      <p:sp>
        <p:nvSpPr>
          <p:cNvPr id="161794" name="Rectangle 3"/>
          <p:cNvSpPr>
            <a:spLocks noGrp="1" noChangeArrowheads="1"/>
          </p:cNvSpPr>
          <p:nvPr>
            <p:ph idx="1"/>
          </p:nvPr>
        </p:nvSpPr>
        <p:spPr/>
        <p:txBody>
          <a:bodyPr/>
          <a:lstStyle/>
          <a:p>
            <a:pPr>
              <a:lnSpc>
                <a:spcPct val="90000"/>
              </a:lnSpc>
            </a:pPr>
            <a:r>
              <a:rPr lang="en-US" sz="2800">
                <a:latin typeface="Calibri" charset="0"/>
              </a:rPr>
              <a:t>When you have a pair like this:</a:t>
            </a:r>
            <a:r>
              <a:rPr lang="en-US" sz="2800">
                <a:latin typeface="Courier New" charset="0"/>
              </a:rPr>
              <a:t/>
            </a:r>
            <a:br>
              <a:rPr lang="en-US" sz="2800">
                <a:latin typeface="Courier New" charset="0"/>
              </a:rPr>
            </a:br>
            <a:r>
              <a:rPr lang="en-US" sz="2800">
                <a:latin typeface="Courier New" charset="0"/>
              </a:rPr>
              <a:t>    Intel =&gt; Pentium</a:t>
            </a:r>
            <a:br>
              <a:rPr lang="en-US" sz="2800">
                <a:latin typeface="Courier New" charset="0"/>
              </a:rPr>
            </a:br>
            <a:r>
              <a:rPr lang="en-US" sz="2800">
                <a:latin typeface="Calibri" charset="0"/>
              </a:rPr>
              <a:t>the left side of the pair is called the hash key, and the right side is the value.  The hash key is used to look up the pair.</a:t>
            </a:r>
          </a:p>
          <a:p>
            <a:pPr>
              <a:lnSpc>
                <a:spcPct val="90000"/>
              </a:lnSpc>
            </a:pPr>
            <a:r>
              <a:rPr lang="en-US" sz="2800">
                <a:latin typeface="Calibri" charset="0"/>
              </a:rPr>
              <a:t>All hash keys must be unique. If you have more than one hash key the same, the newer entries will overwrite the older ones in the list. Values do not have to be unique. Having unique hash keys leads to the use of hashes as a quick-lookup structure.</a:t>
            </a:r>
            <a:endParaRPr lang="en-CA" sz="2800">
              <a:latin typeface="Calibri" charset="0"/>
            </a:endParaRPr>
          </a:p>
        </p:txBody>
      </p:sp>
    </p:spTree>
    <p:extLst>
      <p:ext uri="{BB962C8B-B14F-4D97-AF65-F5344CB8AC3E}">
        <p14:creationId xmlns:p14="http://schemas.microsoft.com/office/powerpoint/2010/main" val="209613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title"/>
          </p:nvPr>
        </p:nvSpPr>
        <p:spPr/>
        <p:txBody>
          <a:bodyPr/>
          <a:lstStyle/>
          <a:p>
            <a:r>
              <a:rPr lang="en-US">
                <a:latin typeface="Calibri" charset="0"/>
              </a:rPr>
              <a:t>Locating hash entries</a:t>
            </a:r>
            <a:endParaRPr lang="en-CA">
              <a:latin typeface="Calibri" charset="0"/>
            </a:endParaRPr>
          </a:p>
        </p:txBody>
      </p:sp>
      <p:sp>
        <p:nvSpPr>
          <p:cNvPr id="162818" name="Rectangle 3"/>
          <p:cNvSpPr>
            <a:spLocks noGrp="1" noChangeArrowheads="1"/>
          </p:cNvSpPr>
          <p:nvPr>
            <p:ph idx="1"/>
          </p:nvPr>
        </p:nvSpPr>
        <p:spPr/>
        <p:txBody>
          <a:bodyPr/>
          <a:lstStyle/>
          <a:p>
            <a:r>
              <a:rPr lang="en-US" sz="2800">
                <a:latin typeface="Calibri" charset="0"/>
              </a:rPr>
              <a:t>To locate a specific entry in a hash, we use the hash keys. The key is enclosed in curly braces:</a:t>
            </a:r>
            <a:br>
              <a:rPr lang="en-US" sz="2800">
                <a:latin typeface="Calibri" charset="0"/>
              </a:rPr>
            </a:br>
            <a:r>
              <a:rPr lang="en-US" sz="2800">
                <a:latin typeface="Courier New" charset="0"/>
              </a:rPr>
              <a:t> %hash1=(Intel	   =&gt; Pentium, </a:t>
            </a:r>
            <a:br>
              <a:rPr lang="en-US" sz="2800">
                <a:latin typeface="Courier New" charset="0"/>
              </a:rPr>
            </a:br>
            <a:r>
              <a:rPr lang="en-US" sz="2800">
                <a:latin typeface="Courier New" charset="0"/>
              </a:rPr>
              <a:t>		  AMD       =&gt; Athlon,</a:t>
            </a:r>
            <a:br>
              <a:rPr lang="en-US" sz="2800">
                <a:latin typeface="Courier New" charset="0"/>
              </a:rPr>
            </a:br>
            <a:r>
              <a:rPr lang="en-US" sz="2800">
                <a:latin typeface="Courier New" charset="0"/>
              </a:rPr>
              <a:t>		  Transmeta =&gt; Crusoe);</a:t>
            </a:r>
            <a:br>
              <a:rPr lang="en-US" sz="2800">
                <a:latin typeface="Courier New" charset="0"/>
              </a:rPr>
            </a:br>
            <a:r>
              <a:rPr lang="en-US" sz="2800">
                <a:latin typeface="Courier New" charset="0"/>
              </a:rPr>
              <a:t> print $hash1{AMD};</a:t>
            </a:r>
            <a:endParaRPr lang="en-CA" sz="2800">
              <a:latin typeface="Courier New" charset="0"/>
            </a:endParaRPr>
          </a:p>
          <a:p>
            <a:r>
              <a:rPr lang="en-US" sz="2800">
                <a:latin typeface="Calibri" charset="0"/>
              </a:rPr>
              <a:t>This will print the value corresponding to the AMD hash key, which is </a:t>
            </a:r>
            <a:r>
              <a:rPr lang="ja-JP" altLang="en-US" sz="2800">
                <a:latin typeface="Arial" charset="0"/>
              </a:rPr>
              <a:t>“</a:t>
            </a:r>
            <a:r>
              <a:rPr lang="en-US" altLang="ja-JP" sz="2800">
                <a:latin typeface="Calibri" charset="0"/>
              </a:rPr>
              <a:t>Athlon</a:t>
            </a:r>
            <a:r>
              <a:rPr lang="ja-JP" altLang="en-US" sz="2800">
                <a:latin typeface="Arial" charset="0"/>
              </a:rPr>
              <a:t>”</a:t>
            </a:r>
            <a:r>
              <a:rPr lang="en-US" altLang="ja-JP" sz="2800">
                <a:latin typeface="Calibri" charset="0"/>
              </a:rPr>
              <a:t>. Note the use of a scalar $hash1.</a:t>
            </a:r>
            <a:endParaRPr lang="en-CA" sz="2800">
              <a:latin typeface="Calibri" charset="0"/>
            </a:endParaRPr>
          </a:p>
        </p:txBody>
      </p:sp>
    </p:spTree>
    <p:extLst>
      <p:ext uri="{BB962C8B-B14F-4D97-AF65-F5344CB8AC3E}">
        <p14:creationId xmlns:p14="http://schemas.microsoft.com/office/powerpoint/2010/main" val="205932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ChangeArrowheads="1"/>
          </p:cNvSpPr>
          <p:nvPr>
            <p:ph type="title"/>
          </p:nvPr>
        </p:nvSpPr>
        <p:spPr/>
        <p:txBody>
          <a:bodyPr/>
          <a:lstStyle/>
          <a:p>
            <a:r>
              <a:rPr lang="en-US">
                <a:latin typeface="Calibri" charset="0"/>
              </a:rPr>
              <a:t>Exercise</a:t>
            </a:r>
          </a:p>
        </p:txBody>
      </p:sp>
      <p:sp>
        <p:nvSpPr>
          <p:cNvPr id="163842" name="Rectangle 3"/>
          <p:cNvSpPr>
            <a:spLocks noGrp="1" noChangeArrowheads="1"/>
          </p:cNvSpPr>
          <p:nvPr>
            <p:ph idx="1"/>
          </p:nvPr>
        </p:nvSpPr>
        <p:spPr/>
        <p:txBody>
          <a:bodyPr/>
          <a:lstStyle/>
          <a:p>
            <a:r>
              <a:rPr lang="en-US">
                <a:latin typeface="Calibri" charset="0"/>
              </a:rPr>
              <a:t>Create a hash with a set of names and phone numbers.  Populate the hash with five sets of data.  Ask the user which name they would like to look up the phone number for, and use that as the key to display the number.</a:t>
            </a:r>
          </a:p>
        </p:txBody>
      </p:sp>
    </p:spTree>
    <p:extLst>
      <p:ext uri="{BB962C8B-B14F-4D97-AF65-F5344CB8AC3E}">
        <p14:creationId xmlns:p14="http://schemas.microsoft.com/office/powerpoint/2010/main" val="627980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p:txBody>
          <a:bodyPr/>
          <a:lstStyle/>
          <a:p>
            <a:r>
              <a:rPr lang="en-US">
                <a:latin typeface="Calibri" charset="0"/>
              </a:rPr>
              <a:t>Showing all entries with keys</a:t>
            </a:r>
            <a:endParaRPr lang="en-CA">
              <a:latin typeface="Calibri" charset="0"/>
            </a:endParaRPr>
          </a:p>
        </p:txBody>
      </p:sp>
      <p:sp>
        <p:nvSpPr>
          <p:cNvPr id="164866" name="Rectangle 3"/>
          <p:cNvSpPr>
            <a:spLocks noGrp="1" noChangeArrowheads="1"/>
          </p:cNvSpPr>
          <p:nvPr>
            <p:ph idx="1"/>
          </p:nvPr>
        </p:nvSpPr>
        <p:spPr/>
        <p:txBody>
          <a:bodyPr/>
          <a:lstStyle/>
          <a:p>
            <a:pPr>
              <a:lnSpc>
                <a:spcPct val="90000"/>
              </a:lnSpc>
            </a:pPr>
            <a:r>
              <a:rPr lang="en-US" sz="2800">
                <a:latin typeface="Calibri" charset="0"/>
              </a:rPr>
              <a:t>Instead of using a for or foreach loop to show all entries in a hash, the keys function can be used:</a:t>
            </a:r>
            <a:br>
              <a:rPr lang="en-US" sz="2800">
                <a:latin typeface="Calibri" charset="0"/>
              </a:rPr>
            </a:br>
            <a:r>
              <a:rPr lang="en-US" sz="2800">
                <a:latin typeface="Courier New" charset="0"/>
              </a:rPr>
              <a:t>keys(%hash)</a:t>
            </a:r>
          </a:p>
          <a:p>
            <a:pPr>
              <a:lnSpc>
                <a:spcPct val="90000"/>
              </a:lnSpc>
            </a:pPr>
            <a:r>
              <a:rPr lang="en-US" sz="2800">
                <a:latin typeface="Calibri" charset="0"/>
              </a:rPr>
              <a:t>This will show a list of all the keys. To show keys and values, a for loop can be used:</a:t>
            </a:r>
            <a:br>
              <a:rPr lang="en-US" sz="2800">
                <a:latin typeface="Calibri" charset="0"/>
              </a:rPr>
            </a:br>
            <a:r>
              <a:rPr lang="en-US" sz="2800">
                <a:latin typeface="Courier New" charset="0"/>
              </a:rPr>
              <a:t>for (keys %hash) {</a:t>
            </a:r>
            <a:br>
              <a:rPr lang="en-US" sz="2800">
                <a:latin typeface="Courier New" charset="0"/>
              </a:rPr>
            </a:br>
            <a:r>
              <a:rPr lang="en-US" sz="2800">
                <a:latin typeface="Courier New" charset="0"/>
              </a:rPr>
              <a:t>  print </a:t>
            </a:r>
            <a:r>
              <a:rPr lang="ja-JP" altLang="en-US" sz="2800">
                <a:latin typeface="Arial" charset="0"/>
              </a:rPr>
              <a:t>“</a:t>
            </a:r>
            <a:r>
              <a:rPr lang="en-US" altLang="ja-JP" sz="2800">
                <a:latin typeface="Courier New" charset="0"/>
              </a:rPr>
              <a:t>$_ is the value for $hash{$_}\n</a:t>
            </a:r>
            <a:r>
              <a:rPr lang="ja-JP" altLang="en-US" sz="2800">
                <a:latin typeface="Arial" charset="0"/>
              </a:rPr>
              <a:t>”</a:t>
            </a:r>
            <a:r>
              <a:rPr lang="en-US" altLang="ja-JP" sz="2800">
                <a:latin typeface="Courier New" charset="0"/>
              </a:rPr>
              <a:t>;}</a:t>
            </a:r>
          </a:p>
          <a:p>
            <a:pPr>
              <a:lnSpc>
                <a:spcPct val="90000"/>
              </a:lnSpc>
            </a:pPr>
            <a:r>
              <a:rPr lang="en-US" sz="2800">
                <a:latin typeface="Calibri" charset="0"/>
              </a:rPr>
              <a:t>This uses the default variable show the hash key ($hash{$_}) and the value assigned to it as $_.</a:t>
            </a:r>
            <a:endParaRPr lang="en-CA" sz="2800">
              <a:latin typeface="Calibri" charset="0"/>
            </a:endParaRPr>
          </a:p>
        </p:txBody>
      </p:sp>
    </p:spTree>
    <p:extLst>
      <p:ext uri="{BB962C8B-B14F-4D97-AF65-F5344CB8AC3E}">
        <p14:creationId xmlns:p14="http://schemas.microsoft.com/office/powerpoint/2010/main" val="3259756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ChangeArrowheads="1"/>
          </p:cNvSpPr>
          <p:nvPr>
            <p:ph type="title"/>
          </p:nvPr>
        </p:nvSpPr>
        <p:spPr/>
        <p:txBody>
          <a:bodyPr/>
          <a:lstStyle/>
          <a:p>
            <a:r>
              <a:rPr lang="en-US">
                <a:latin typeface="Calibri" charset="0"/>
              </a:rPr>
              <a:t>Reversing hashes</a:t>
            </a:r>
            <a:endParaRPr lang="en-CA">
              <a:latin typeface="Calibri" charset="0"/>
            </a:endParaRPr>
          </a:p>
        </p:txBody>
      </p:sp>
      <p:sp>
        <p:nvSpPr>
          <p:cNvPr id="165890" name="Rectangle 3"/>
          <p:cNvSpPr>
            <a:spLocks noGrp="1" noChangeArrowheads="1"/>
          </p:cNvSpPr>
          <p:nvPr>
            <p:ph idx="1"/>
          </p:nvPr>
        </p:nvSpPr>
        <p:spPr/>
        <p:txBody>
          <a:bodyPr/>
          <a:lstStyle/>
          <a:p>
            <a:pPr>
              <a:lnSpc>
                <a:spcPct val="90000"/>
              </a:lnSpc>
            </a:pPr>
            <a:r>
              <a:rPr lang="en-US" sz="2800">
                <a:latin typeface="Calibri" charset="0"/>
              </a:rPr>
              <a:t>You can use the reverse function on a hash to reverse the pairs, converting the value to a hash key and the hash key to a value. This allows you to look up with either value:</a:t>
            </a:r>
            <a:br>
              <a:rPr lang="en-US" sz="2800">
                <a:latin typeface="Calibri" charset="0"/>
              </a:rPr>
            </a:br>
            <a:r>
              <a:rPr lang="en-US" sz="2800">
                <a:latin typeface="Courier New" charset="0"/>
              </a:rPr>
              <a:t>reverse %hash;</a:t>
            </a:r>
          </a:p>
          <a:p>
            <a:pPr>
              <a:lnSpc>
                <a:spcPct val="90000"/>
              </a:lnSpc>
            </a:pPr>
            <a:r>
              <a:rPr lang="en-US" sz="2800">
                <a:latin typeface="Calibri" charset="0"/>
              </a:rPr>
              <a:t>Reversing a hash swaps the hash key and value, not the order of the pairs in the hash</a:t>
            </a:r>
          </a:p>
          <a:p>
            <a:pPr>
              <a:lnSpc>
                <a:spcPct val="90000"/>
              </a:lnSpc>
            </a:pPr>
            <a:r>
              <a:rPr lang="en-US" sz="2800">
                <a:latin typeface="Calibri" charset="0"/>
              </a:rPr>
              <a:t>Be careful when using reverse.  Since all hash keys have to be unique, there is the chance of losing some data if the values are the same prior to reversing. </a:t>
            </a:r>
            <a:endParaRPr lang="en-CA" sz="2800">
              <a:latin typeface="Calibri" charset="0"/>
            </a:endParaRPr>
          </a:p>
        </p:txBody>
      </p:sp>
    </p:spTree>
    <p:extLst>
      <p:ext uri="{BB962C8B-B14F-4D97-AF65-F5344CB8AC3E}">
        <p14:creationId xmlns:p14="http://schemas.microsoft.com/office/powerpoint/2010/main" val="1617062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66914" name="Rectangle 3"/>
          <p:cNvSpPr>
            <a:spLocks noGrp="1" noChangeArrowheads="1"/>
          </p:cNvSpPr>
          <p:nvPr>
            <p:ph idx="1"/>
          </p:nvPr>
        </p:nvSpPr>
        <p:spPr/>
        <p:txBody>
          <a:bodyPr/>
          <a:lstStyle/>
          <a:p>
            <a:pPr>
              <a:lnSpc>
                <a:spcPct val="90000"/>
              </a:lnSpc>
            </a:pPr>
            <a:r>
              <a:rPr lang="en-US" sz="2800">
                <a:latin typeface="Calibri" charset="0"/>
              </a:rPr>
              <a:t>Set up a hash that contains a few city names and their corresponding zip codes (guess if you don</a:t>
            </a:r>
            <a:r>
              <a:rPr lang="ja-JP" altLang="en-US" sz="2800">
                <a:latin typeface="Arial" charset="0"/>
              </a:rPr>
              <a:t>’</a:t>
            </a:r>
            <a:r>
              <a:rPr lang="en-US" altLang="ja-JP" sz="2800">
                <a:latin typeface="Calibri" charset="0"/>
              </a:rPr>
              <a:t>t know them). Then, display the names of the cities and ask the user to enter one.  Display the corresponding zip code.  Reverse the hash and display the zip codes, asking the user to choose one.  Display the city for that zip code. You can display the lists of cities and zip codes any way you want, or display both at the same time with the keys function.</a:t>
            </a:r>
            <a:endParaRPr lang="en-CA" sz="2800">
              <a:latin typeface="Calibri" charset="0"/>
            </a:endParaRPr>
          </a:p>
        </p:txBody>
      </p:sp>
    </p:spTree>
    <p:extLst>
      <p:ext uri="{BB962C8B-B14F-4D97-AF65-F5344CB8AC3E}">
        <p14:creationId xmlns:p14="http://schemas.microsoft.com/office/powerpoint/2010/main" val="1872455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ctrTitle"/>
          </p:nvPr>
        </p:nvSpPr>
        <p:spPr>
          <a:xfrm>
            <a:off x="685800" y="2286000"/>
            <a:ext cx="7772400" cy="1143000"/>
          </a:xfrm>
        </p:spPr>
        <p:txBody>
          <a:bodyPr/>
          <a:lstStyle/>
          <a:p>
            <a:r>
              <a:rPr lang="en-US">
                <a:latin typeface="Calibri" charset="0"/>
              </a:rPr>
              <a:t>Modifying hash contents</a:t>
            </a:r>
          </a:p>
        </p:txBody>
      </p:sp>
      <p:sp>
        <p:nvSpPr>
          <p:cNvPr id="18329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52667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ctrTitle"/>
          </p:nvPr>
        </p:nvSpPr>
        <p:spPr>
          <a:xfrm>
            <a:off x="685800" y="2286000"/>
            <a:ext cx="7772400" cy="1143000"/>
          </a:xfrm>
        </p:spPr>
        <p:txBody>
          <a:bodyPr/>
          <a:lstStyle/>
          <a:p>
            <a:r>
              <a:rPr lang="en-US">
                <a:latin typeface="Calibri" charset="0"/>
              </a:rPr>
              <a:t>Converting scalars and arrays</a:t>
            </a:r>
            <a:endParaRPr lang="en-CA">
              <a:latin typeface="Calibri" charset="0"/>
            </a:endParaRPr>
          </a:p>
        </p:txBody>
      </p:sp>
      <p:sp>
        <p:nvSpPr>
          <p:cNvPr id="16589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548210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ChangeArrowheads="1"/>
          </p:cNvSpPr>
          <p:nvPr>
            <p:ph type="title"/>
          </p:nvPr>
        </p:nvSpPr>
        <p:spPr/>
        <p:txBody>
          <a:bodyPr/>
          <a:lstStyle/>
          <a:p>
            <a:r>
              <a:rPr lang="en-US">
                <a:latin typeface="Calibri" charset="0"/>
              </a:rPr>
              <a:t>Adding entries to a hash</a:t>
            </a:r>
            <a:endParaRPr lang="en-CA">
              <a:latin typeface="Calibri" charset="0"/>
            </a:endParaRPr>
          </a:p>
        </p:txBody>
      </p:sp>
      <p:sp>
        <p:nvSpPr>
          <p:cNvPr id="168962" name="Rectangle 3"/>
          <p:cNvSpPr>
            <a:spLocks noGrp="1" noChangeArrowheads="1"/>
          </p:cNvSpPr>
          <p:nvPr>
            <p:ph idx="1"/>
          </p:nvPr>
        </p:nvSpPr>
        <p:spPr/>
        <p:txBody>
          <a:bodyPr/>
          <a:lstStyle/>
          <a:p>
            <a:r>
              <a:rPr lang="en-US" sz="2800">
                <a:latin typeface="Calibri" charset="0"/>
              </a:rPr>
              <a:t>You can add entries to a hash by specifying the key and value:</a:t>
            </a:r>
            <a:br>
              <a:rPr lang="en-US" sz="2800">
                <a:latin typeface="Calibri" charset="0"/>
              </a:rPr>
            </a:br>
            <a:r>
              <a:rPr lang="en-US" sz="2800">
                <a:latin typeface="Courier New" charset="0"/>
              </a:rPr>
              <a:t>%hash1=(Intel	   =&gt; Pentium, </a:t>
            </a:r>
            <a:br>
              <a:rPr lang="en-US" sz="2800">
                <a:latin typeface="Courier New" charset="0"/>
              </a:rPr>
            </a:br>
            <a:r>
              <a:rPr lang="en-US" sz="2800">
                <a:latin typeface="Courier New" charset="0"/>
              </a:rPr>
              <a:t>		 AMD       =&gt; Athlon,</a:t>
            </a:r>
            <a:br>
              <a:rPr lang="en-US" sz="2800">
                <a:latin typeface="Courier New" charset="0"/>
              </a:rPr>
            </a:br>
            <a:r>
              <a:rPr lang="en-US" sz="2800">
                <a:latin typeface="Courier New" charset="0"/>
              </a:rPr>
              <a:t>		 Transmeta =&gt; Crusoe);</a:t>
            </a:r>
            <a:br>
              <a:rPr lang="en-US" sz="2800">
                <a:latin typeface="Courier New" charset="0"/>
              </a:rPr>
            </a:br>
            <a:r>
              <a:rPr lang="en-US" sz="2800">
                <a:latin typeface="Courier New" charset="0"/>
              </a:rPr>
              <a:t>$hash{HP} = </a:t>
            </a:r>
            <a:r>
              <a:rPr lang="ja-JP" altLang="en-US" sz="2800">
                <a:latin typeface="Arial" charset="0"/>
              </a:rPr>
              <a:t>“</a:t>
            </a:r>
            <a:r>
              <a:rPr lang="en-US" altLang="ja-JP" sz="2800">
                <a:latin typeface="Courier New" charset="0"/>
              </a:rPr>
              <a:t>PARISC</a:t>
            </a:r>
            <a:r>
              <a:rPr lang="ja-JP" altLang="en-US" sz="2800">
                <a:latin typeface="Arial" charset="0"/>
              </a:rPr>
              <a:t>”</a:t>
            </a:r>
            <a:r>
              <a:rPr lang="en-US" altLang="ja-JP" sz="2800">
                <a:latin typeface="Courier New" charset="0"/>
              </a:rPr>
              <a:t>;</a:t>
            </a:r>
          </a:p>
          <a:p>
            <a:r>
              <a:rPr lang="en-US" sz="2800">
                <a:latin typeface="Calibri" charset="0"/>
              </a:rPr>
              <a:t>This adds the entry HP as the key and </a:t>
            </a:r>
            <a:r>
              <a:rPr lang="ja-JP" altLang="en-US" sz="2800">
                <a:latin typeface="Arial" charset="0"/>
              </a:rPr>
              <a:t>“</a:t>
            </a:r>
            <a:r>
              <a:rPr lang="en-US" altLang="ja-JP" sz="2800">
                <a:latin typeface="Calibri" charset="0"/>
              </a:rPr>
              <a:t>PARISC</a:t>
            </a:r>
            <a:r>
              <a:rPr lang="ja-JP" altLang="en-US" sz="2800">
                <a:latin typeface="Arial" charset="0"/>
              </a:rPr>
              <a:t>”</a:t>
            </a:r>
            <a:r>
              <a:rPr lang="en-US" altLang="ja-JP" sz="2800">
                <a:latin typeface="Calibri" charset="0"/>
              </a:rPr>
              <a:t> as the value to the hash. Again, we use a scalar for the function.</a:t>
            </a:r>
            <a:endParaRPr lang="en-CA" altLang="ja-JP" sz="2800">
              <a:latin typeface="Calibri" charset="0"/>
            </a:endParaRPr>
          </a:p>
          <a:p>
            <a:endParaRPr lang="en-CA" sz="2800">
              <a:latin typeface="Calibri" charset="0"/>
            </a:endParaRPr>
          </a:p>
        </p:txBody>
      </p:sp>
    </p:spTree>
    <p:extLst>
      <p:ext uri="{BB962C8B-B14F-4D97-AF65-F5344CB8AC3E}">
        <p14:creationId xmlns:p14="http://schemas.microsoft.com/office/powerpoint/2010/main" val="2513773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ChangeArrowheads="1"/>
          </p:cNvSpPr>
          <p:nvPr>
            <p:ph type="title"/>
          </p:nvPr>
        </p:nvSpPr>
        <p:spPr/>
        <p:txBody>
          <a:bodyPr/>
          <a:lstStyle/>
          <a:p>
            <a:r>
              <a:rPr lang="en-US">
                <a:latin typeface="Calibri" charset="0"/>
              </a:rPr>
              <a:t>Changing values</a:t>
            </a:r>
            <a:endParaRPr lang="en-CA">
              <a:latin typeface="Calibri" charset="0"/>
            </a:endParaRPr>
          </a:p>
        </p:txBody>
      </p:sp>
      <p:sp>
        <p:nvSpPr>
          <p:cNvPr id="169986" name="Rectangle 3"/>
          <p:cNvSpPr>
            <a:spLocks noGrp="1" noChangeArrowheads="1"/>
          </p:cNvSpPr>
          <p:nvPr>
            <p:ph idx="1"/>
          </p:nvPr>
        </p:nvSpPr>
        <p:spPr/>
        <p:txBody>
          <a:bodyPr/>
          <a:lstStyle/>
          <a:p>
            <a:pPr>
              <a:lnSpc>
                <a:spcPct val="90000"/>
              </a:lnSpc>
            </a:pPr>
            <a:r>
              <a:rPr lang="en-US" sz="2800">
                <a:latin typeface="Calibri" charset="0"/>
              </a:rPr>
              <a:t>You can change values in a hash by reassigning them:</a:t>
            </a:r>
            <a:br>
              <a:rPr lang="en-US" sz="2800">
                <a:latin typeface="Calibri" charset="0"/>
              </a:rPr>
            </a:br>
            <a:r>
              <a:rPr lang="en-US" sz="2800">
                <a:latin typeface="Courier New" charset="0"/>
              </a:rPr>
              <a:t>%hash1=(Intel	   =&gt; Pentium, </a:t>
            </a:r>
            <a:br>
              <a:rPr lang="en-US" sz="2800">
                <a:latin typeface="Courier New" charset="0"/>
              </a:rPr>
            </a:br>
            <a:r>
              <a:rPr lang="en-US" sz="2800">
                <a:latin typeface="Courier New" charset="0"/>
              </a:rPr>
              <a:t>		 AMD       =&gt; Athlon,</a:t>
            </a:r>
            <a:br>
              <a:rPr lang="en-US" sz="2800">
                <a:latin typeface="Courier New" charset="0"/>
              </a:rPr>
            </a:br>
            <a:r>
              <a:rPr lang="en-US" sz="2800">
                <a:latin typeface="Courier New" charset="0"/>
              </a:rPr>
              <a:t>		 Transmeta =&gt; Crusoe);</a:t>
            </a:r>
            <a:br>
              <a:rPr lang="en-US" sz="2800">
                <a:latin typeface="Courier New" charset="0"/>
              </a:rPr>
            </a:br>
            <a:r>
              <a:rPr lang="en-US" sz="2800">
                <a:latin typeface="Courier New" charset="0"/>
              </a:rPr>
              <a:t>$hash1{AMD} = </a:t>
            </a:r>
            <a:r>
              <a:rPr lang="ja-JP" altLang="en-US" sz="2800">
                <a:latin typeface="Arial" charset="0"/>
              </a:rPr>
              <a:t>“</a:t>
            </a:r>
            <a:r>
              <a:rPr lang="en-US" altLang="ja-JP" sz="2800">
                <a:latin typeface="Courier New" charset="0"/>
              </a:rPr>
              <a:t>Thunderbird</a:t>
            </a:r>
            <a:r>
              <a:rPr lang="ja-JP" altLang="en-US" sz="2800">
                <a:latin typeface="Arial" charset="0"/>
              </a:rPr>
              <a:t>”</a:t>
            </a:r>
            <a:r>
              <a:rPr lang="en-US" altLang="ja-JP" sz="2800">
                <a:latin typeface="Courier New" charset="0"/>
              </a:rPr>
              <a:t>;</a:t>
            </a:r>
          </a:p>
          <a:p>
            <a:pPr>
              <a:lnSpc>
                <a:spcPct val="90000"/>
              </a:lnSpc>
            </a:pPr>
            <a:r>
              <a:rPr lang="en-US" sz="2800">
                <a:latin typeface="Calibri" charset="0"/>
              </a:rPr>
              <a:t>This will change the value associated with the key AMD.  To change the key, you can add a new entry and delete the old one, or reverse the hash and change the value, then reverse back (which may cause problems).</a:t>
            </a:r>
            <a:endParaRPr lang="en-CA" sz="2800">
              <a:latin typeface="Calibri" charset="0"/>
            </a:endParaRPr>
          </a:p>
          <a:p>
            <a:pPr>
              <a:lnSpc>
                <a:spcPct val="90000"/>
              </a:lnSpc>
            </a:pPr>
            <a:endParaRPr lang="en-CA" sz="2800">
              <a:latin typeface="Calibri" charset="0"/>
            </a:endParaRPr>
          </a:p>
        </p:txBody>
      </p:sp>
    </p:spTree>
    <p:extLst>
      <p:ext uri="{BB962C8B-B14F-4D97-AF65-F5344CB8AC3E}">
        <p14:creationId xmlns:p14="http://schemas.microsoft.com/office/powerpoint/2010/main" val="239824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p:txBody>
          <a:bodyPr/>
          <a:lstStyle/>
          <a:p>
            <a:r>
              <a:rPr lang="en-US">
                <a:latin typeface="Calibri" charset="0"/>
              </a:rPr>
              <a:t>Deleting hash entries</a:t>
            </a:r>
            <a:endParaRPr lang="en-CA">
              <a:latin typeface="Calibri" charset="0"/>
            </a:endParaRPr>
          </a:p>
        </p:txBody>
      </p:sp>
      <p:sp>
        <p:nvSpPr>
          <p:cNvPr id="171010" name="Rectangle 3"/>
          <p:cNvSpPr>
            <a:spLocks noGrp="1" noChangeArrowheads="1"/>
          </p:cNvSpPr>
          <p:nvPr>
            <p:ph idx="1"/>
          </p:nvPr>
        </p:nvSpPr>
        <p:spPr/>
        <p:txBody>
          <a:bodyPr/>
          <a:lstStyle/>
          <a:p>
            <a:r>
              <a:rPr lang="en-US" sz="2800">
                <a:latin typeface="Calibri" charset="0"/>
              </a:rPr>
              <a:t>To remove an entry from a hash, the delete function is used with the hash key:</a:t>
            </a:r>
            <a:br>
              <a:rPr lang="en-US" sz="2800">
                <a:latin typeface="Calibri" charset="0"/>
              </a:rPr>
            </a:br>
            <a:r>
              <a:rPr lang="en-US" sz="2800">
                <a:latin typeface="Calibri" charset="0"/>
              </a:rPr>
              <a:t> </a:t>
            </a:r>
            <a:r>
              <a:rPr lang="en-US" sz="2800">
                <a:latin typeface="Courier New" charset="0"/>
              </a:rPr>
              <a:t>%hash1=(Intel	   =&gt; Pentium, </a:t>
            </a:r>
            <a:br>
              <a:rPr lang="en-US" sz="2800">
                <a:latin typeface="Courier New" charset="0"/>
              </a:rPr>
            </a:br>
            <a:r>
              <a:rPr lang="en-US" sz="2800">
                <a:latin typeface="Courier New" charset="0"/>
              </a:rPr>
              <a:t>		 AMD       =&gt; Athlon,</a:t>
            </a:r>
            <a:br>
              <a:rPr lang="en-US" sz="2800">
                <a:latin typeface="Courier New" charset="0"/>
              </a:rPr>
            </a:br>
            <a:r>
              <a:rPr lang="en-US" sz="2800">
                <a:latin typeface="Courier New" charset="0"/>
              </a:rPr>
              <a:t>		 Transmeta =&gt; Crusoe);</a:t>
            </a:r>
            <a:br>
              <a:rPr lang="en-US" sz="2800">
                <a:latin typeface="Courier New" charset="0"/>
              </a:rPr>
            </a:br>
            <a:r>
              <a:rPr lang="en-US" sz="2800">
                <a:latin typeface="Courier New" charset="0"/>
              </a:rPr>
              <a:t>delete ${Transmeta};</a:t>
            </a:r>
            <a:endParaRPr lang="en-US" sz="2800">
              <a:latin typeface="Calibri" charset="0"/>
            </a:endParaRPr>
          </a:p>
          <a:p>
            <a:r>
              <a:rPr lang="en-US" sz="2800">
                <a:latin typeface="Calibri" charset="0"/>
              </a:rPr>
              <a:t>This will delete the hash pair starting with the key </a:t>
            </a:r>
            <a:r>
              <a:rPr lang="ja-JP" altLang="en-US" sz="2800">
                <a:latin typeface="Arial" charset="0"/>
              </a:rPr>
              <a:t>“</a:t>
            </a:r>
            <a:r>
              <a:rPr lang="en-US" altLang="ja-JP" sz="2800">
                <a:latin typeface="Calibri" charset="0"/>
              </a:rPr>
              <a:t>Transmeta</a:t>
            </a:r>
            <a:r>
              <a:rPr lang="ja-JP" altLang="en-US" sz="2800">
                <a:latin typeface="Arial" charset="0"/>
              </a:rPr>
              <a:t>”</a:t>
            </a:r>
            <a:r>
              <a:rPr lang="en-US" altLang="ja-JP" sz="2800">
                <a:latin typeface="Calibri" charset="0"/>
              </a:rPr>
              <a:t>.</a:t>
            </a:r>
            <a:endParaRPr lang="en-CA" sz="2800">
              <a:latin typeface="Calibri" charset="0"/>
            </a:endParaRPr>
          </a:p>
        </p:txBody>
      </p:sp>
    </p:spTree>
    <p:extLst>
      <p:ext uri="{BB962C8B-B14F-4D97-AF65-F5344CB8AC3E}">
        <p14:creationId xmlns:p14="http://schemas.microsoft.com/office/powerpoint/2010/main" val="287497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ChangeArrowheads="1"/>
          </p:cNvSpPr>
          <p:nvPr>
            <p:ph type="title"/>
          </p:nvPr>
        </p:nvSpPr>
        <p:spPr/>
        <p:txBody>
          <a:bodyPr/>
          <a:lstStyle/>
          <a:p>
            <a:r>
              <a:rPr lang="en-US">
                <a:latin typeface="Calibri" charset="0"/>
              </a:rPr>
              <a:t>Converting hashes to arrays</a:t>
            </a:r>
            <a:endParaRPr lang="en-CA">
              <a:latin typeface="Calibri" charset="0"/>
            </a:endParaRPr>
          </a:p>
        </p:txBody>
      </p:sp>
      <p:sp>
        <p:nvSpPr>
          <p:cNvPr id="172034" name="Rectangle 3"/>
          <p:cNvSpPr>
            <a:spLocks noGrp="1" noChangeArrowheads="1"/>
          </p:cNvSpPr>
          <p:nvPr>
            <p:ph idx="1"/>
          </p:nvPr>
        </p:nvSpPr>
        <p:spPr/>
        <p:txBody>
          <a:bodyPr/>
          <a:lstStyle/>
          <a:p>
            <a:pPr>
              <a:lnSpc>
                <a:spcPct val="90000"/>
              </a:lnSpc>
            </a:pPr>
            <a:r>
              <a:rPr lang="en-US" sz="2800">
                <a:latin typeface="Calibri" charset="0"/>
              </a:rPr>
              <a:t>You can convert hashes to arrays and vice-versa easily, since they both have the same list structure. To convert, simply reassign using the proper variable name:</a:t>
            </a:r>
            <a:br>
              <a:rPr lang="en-US" sz="2800">
                <a:latin typeface="Calibri" charset="0"/>
              </a:rPr>
            </a:br>
            <a:r>
              <a:rPr lang="en-US" sz="2800">
                <a:latin typeface="Courier New" charset="0"/>
              </a:rPr>
              <a:t>%hash=(</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@array=%hash;</a:t>
            </a:r>
            <a:br>
              <a:rPr lang="en-US" altLang="ja-JP" sz="2800">
                <a:latin typeface="Courier New" charset="0"/>
              </a:rPr>
            </a:br>
            <a:r>
              <a:rPr lang="en-US" altLang="ja-JP" sz="2800">
                <a:latin typeface="Courier New" charset="0"/>
              </a:rPr>
              <a:t>%hash2=@array;</a:t>
            </a:r>
          </a:p>
          <a:p>
            <a:pPr>
              <a:lnSpc>
                <a:spcPct val="90000"/>
              </a:lnSpc>
            </a:pPr>
            <a:r>
              <a:rPr lang="en-US" sz="2800">
                <a:latin typeface="Calibri" charset="0"/>
              </a:rPr>
              <a:t>The first line creates a hash, the second converts the hash format to an array format, and the third line creates a new hash with the array</a:t>
            </a:r>
            <a:r>
              <a:rPr lang="ja-JP" altLang="en-US" sz="2800">
                <a:latin typeface="Arial" charset="0"/>
              </a:rPr>
              <a:t>’</a:t>
            </a:r>
            <a:r>
              <a:rPr lang="en-US" altLang="ja-JP" sz="2800">
                <a:latin typeface="Calibri" charset="0"/>
              </a:rPr>
              <a:t>s contents.  </a:t>
            </a:r>
            <a:endParaRPr lang="en-CA" sz="2800">
              <a:latin typeface="Calibri" charset="0"/>
            </a:endParaRPr>
          </a:p>
        </p:txBody>
      </p:sp>
    </p:spTree>
    <p:extLst>
      <p:ext uri="{BB962C8B-B14F-4D97-AF65-F5344CB8AC3E}">
        <p14:creationId xmlns:p14="http://schemas.microsoft.com/office/powerpoint/2010/main" val="3640168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ChangeArrowheads="1"/>
          </p:cNvSpPr>
          <p:nvPr>
            <p:ph type="title"/>
          </p:nvPr>
        </p:nvSpPr>
        <p:spPr/>
        <p:txBody>
          <a:bodyPr/>
          <a:lstStyle/>
          <a:p>
            <a:r>
              <a:rPr lang="en-US">
                <a:latin typeface="Calibri" charset="0"/>
              </a:rPr>
              <a:t>Blanking a hash</a:t>
            </a:r>
            <a:endParaRPr lang="en-CA">
              <a:latin typeface="Calibri" charset="0"/>
            </a:endParaRPr>
          </a:p>
        </p:txBody>
      </p:sp>
      <p:sp>
        <p:nvSpPr>
          <p:cNvPr id="173058" name="Rectangle 3"/>
          <p:cNvSpPr>
            <a:spLocks noGrp="1" noChangeArrowheads="1"/>
          </p:cNvSpPr>
          <p:nvPr>
            <p:ph idx="1"/>
          </p:nvPr>
        </p:nvSpPr>
        <p:spPr/>
        <p:txBody>
          <a:bodyPr/>
          <a:lstStyle/>
          <a:p>
            <a:r>
              <a:rPr lang="en-US" sz="2800">
                <a:latin typeface="Calibri" charset="0"/>
              </a:rPr>
              <a:t>To remove all data from a hash (hash keys and values), you could use the delete function in a loop, but an easier way is to simply redefine the hash. Suppose you want to blank:</a:t>
            </a:r>
            <a:br>
              <a:rPr lang="en-US" sz="2800">
                <a:latin typeface="Calibri" charset="0"/>
              </a:rPr>
            </a:br>
            <a:r>
              <a:rPr lang="en-US" sz="2800">
                <a:latin typeface="Courier New" charset="0"/>
              </a:rPr>
              <a:t>%hash=(</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To blank this hash, just redefine it:</a:t>
            </a:r>
            <a:br>
              <a:rPr lang="en-US" altLang="ja-JP" sz="2800">
                <a:latin typeface="Calibri" charset="0"/>
              </a:rPr>
            </a:br>
            <a:r>
              <a:rPr lang="en-US" altLang="ja-JP" sz="2800">
                <a:latin typeface="Courier New" charset="0"/>
              </a:rPr>
              <a:t>%hash=();</a:t>
            </a:r>
            <a:br>
              <a:rPr lang="en-US" altLang="ja-JP" sz="2800">
                <a:latin typeface="Courier New" charset="0"/>
              </a:rPr>
            </a:br>
            <a:r>
              <a:rPr lang="en-US" altLang="ja-JP" sz="2800">
                <a:latin typeface="Calibri" charset="0"/>
              </a:rPr>
              <a:t>and the old values are deleted and a hash with no contents is left.</a:t>
            </a:r>
            <a:endParaRPr lang="en-CA" sz="2800">
              <a:latin typeface="Calibri" charset="0"/>
            </a:endParaRPr>
          </a:p>
        </p:txBody>
      </p:sp>
    </p:spTree>
    <p:extLst>
      <p:ext uri="{BB962C8B-B14F-4D97-AF65-F5344CB8AC3E}">
        <p14:creationId xmlns:p14="http://schemas.microsoft.com/office/powerpoint/2010/main" val="3674292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ChangeArrowheads="1"/>
          </p:cNvSpPr>
          <p:nvPr>
            <p:ph type="title"/>
          </p:nvPr>
        </p:nvSpPr>
        <p:spPr/>
        <p:txBody>
          <a:bodyPr/>
          <a:lstStyle/>
          <a:p>
            <a:r>
              <a:rPr lang="en-US">
                <a:latin typeface="Calibri" charset="0"/>
              </a:rPr>
              <a:t>Sorting a hash</a:t>
            </a:r>
            <a:endParaRPr lang="en-CA">
              <a:latin typeface="Calibri" charset="0"/>
            </a:endParaRPr>
          </a:p>
        </p:txBody>
      </p:sp>
      <p:sp>
        <p:nvSpPr>
          <p:cNvPr id="174082" name="Rectangle 3"/>
          <p:cNvSpPr>
            <a:spLocks noGrp="1" noChangeArrowheads="1"/>
          </p:cNvSpPr>
          <p:nvPr>
            <p:ph idx="1"/>
          </p:nvPr>
        </p:nvSpPr>
        <p:spPr/>
        <p:txBody>
          <a:bodyPr/>
          <a:lstStyle/>
          <a:p>
            <a:r>
              <a:rPr lang="en-US" sz="2800">
                <a:latin typeface="Calibri" charset="0"/>
              </a:rPr>
              <a:t>You can use the sort function to sort a hash. This is easily done by using keys to extract the hash keys and then use sort on those keys:</a:t>
            </a:r>
            <a:br>
              <a:rPr lang="en-US" sz="2800">
                <a:latin typeface="Calibri" charset="0"/>
              </a:rPr>
            </a:br>
            <a:r>
              <a:rPr lang="en-US" sz="2800">
                <a:latin typeface="Courier New" charset="0"/>
              </a:rPr>
              <a:t>foreach ( sort keys %hash1)</a:t>
            </a:r>
            <a:br>
              <a:rPr lang="en-US" sz="2800">
                <a:latin typeface="Courier New" charset="0"/>
              </a:rPr>
            </a:br>
            <a:r>
              <a:rPr lang="en-US" sz="2800">
                <a:latin typeface="Courier New" charset="0"/>
              </a:rPr>
              <a:t>{  print </a:t>
            </a:r>
            <a:r>
              <a:rPr lang="ja-JP" altLang="en-US" sz="2800">
                <a:latin typeface="Arial" charset="0"/>
              </a:rPr>
              <a:t>“</a:t>
            </a:r>
            <a:r>
              <a:rPr lang="en-US" altLang="ja-JP" sz="2800">
                <a:latin typeface="Courier New" charset="0"/>
              </a:rPr>
              <a:t>$_ $hash1{$_}\n</a:t>
            </a:r>
            <a:r>
              <a:rPr lang="ja-JP" altLang="en-US" sz="2800">
                <a:latin typeface="Arial" charset="0"/>
              </a:rPr>
              <a:t>”</a:t>
            </a:r>
            <a:r>
              <a:rPr lang="en-US" altLang="ja-JP" sz="2800">
                <a:latin typeface="Courier New" charset="0"/>
              </a:rPr>
              <a:t>;}</a:t>
            </a:r>
          </a:p>
          <a:p>
            <a:r>
              <a:rPr lang="en-US" sz="2800">
                <a:latin typeface="Calibri" charset="0"/>
              </a:rPr>
              <a:t>In this case, we</a:t>
            </a:r>
            <a:r>
              <a:rPr lang="ja-JP" altLang="en-US" sz="2800">
                <a:latin typeface="Arial" charset="0"/>
              </a:rPr>
              <a:t>’</a:t>
            </a:r>
            <a:r>
              <a:rPr lang="en-US" altLang="ja-JP" sz="2800">
                <a:latin typeface="Calibri" charset="0"/>
              </a:rPr>
              <a:t>ve just printed the sorted hash, but you could store the results in a new has variable in sorted order</a:t>
            </a:r>
            <a:endParaRPr lang="en-CA" sz="2800">
              <a:latin typeface="Calibri" charset="0"/>
            </a:endParaRPr>
          </a:p>
        </p:txBody>
      </p:sp>
    </p:spTree>
    <p:extLst>
      <p:ext uri="{BB962C8B-B14F-4D97-AF65-F5344CB8AC3E}">
        <p14:creationId xmlns:p14="http://schemas.microsoft.com/office/powerpoint/2010/main" val="3372443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ChangeArrowheads="1"/>
          </p:cNvSpPr>
          <p:nvPr>
            <p:ph type="title"/>
          </p:nvPr>
        </p:nvSpPr>
        <p:spPr/>
        <p:txBody>
          <a:bodyPr/>
          <a:lstStyle/>
          <a:p>
            <a:r>
              <a:rPr lang="en-US">
                <a:latin typeface="Calibri" charset="0"/>
              </a:rPr>
              <a:t>Testing for hash keys</a:t>
            </a:r>
            <a:endParaRPr lang="en-CA">
              <a:latin typeface="Calibri" charset="0"/>
            </a:endParaRPr>
          </a:p>
        </p:txBody>
      </p:sp>
      <p:sp>
        <p:nvSpPr>
          <p:cNvPr id="175106" name="Rectangle 3"/>
          <p:cNvSpPr>
            <a:spLocks noGrp="1" noChangeArrowheads="1"/>
          </p:cNvSpPr>
          <p:nvPr>
            <p:ph idx="1"/>
          </p:nvPr>
        </p:nvSpPr>
        <p:spPr/>
        <p:txBody>
          <a:bodyPr/>
          <a:lstStyle/>
          <a:p>
            <a:r>
              <a:rPr lang="en-US" sz="2800">
                <a:latin typeface="Calibri" charset="0"/>
              </a:rPr>
              <a:t>You can test to see if a hash key exists, preventing problems with other statements. Most people would assume this would work:</a:t>
            </a:r>
            <a:br>
              <a:rPr lang="en-US" sz="2800">
                <a:latin typeface="Calibri" charset="0"/>
              </a:rPr>
            </a:br>
            <a:r>
              <a:rPr lang="en-US" sz="2800">
                <a:latin typeface="Courier New" charset="0"/>
              </a:rPr>
              <a:t>if ( $hash{$key})…</a:t>
            </a:r>
            <a:br>
              <a:rPr lang="en-US" sz="2800">
                <a:latin typeface="Courier New" charset="0"/>
              </a:rPr>
            </a:br>
            <a:r>
              <a:rPr lang="en-US" sz="2800">
                <a:latin typeface="Calibri" charset="0"/>
              </a:rPr>
              <a:t>but it doesn</a:t>
            </a:r>
            <a:r>
              <a:rPr lang="ja-JP" altLang="en-US" sz="2800">
                <a:latin typeface="Arial" charset="0"/>
              </a:rPr>
              <a:t>’</a:t>
            </a:r>
            <a:r>
              <a:rPr lang="en-US" altLang="ja-JP" sz="2800">
                <a:latin typeface="Calibri" charset="0"/>
              </a:rPr>
              <a:t>t.</a:t>
            </a:r>
          </a:p>
          <a:p>
            <a:r>
              <a:rPr lang="en-US" sz="2800">
                <a:latin typeface="Calibri" charset="0"/>
              </a:rPr>
              <a:t>To check whether a hash key exists, use the exists function instead:</a:t>
            </a:r>
            <a:br>
              <a:rPr lang="en-US" sz="2800">
                <a:latin typeface="Calibri" charset="0"/>
              </a:rPr>
            </a:br>
            <a:r>
              <a:rPr lang="en-US" sz="2800">
                <a:latin typeface="Courier New" charset="0"/>
              </a:rPr>
              <a:t>if (exists $hash{$key}) …</a:t>
            </a:r>
            <a:endParaRPr lang="en-CA" sz="2800">
              <a:latin typeface="Courier New" charset="0"/>
            </a:endParaRPr>
          </a:p>
        </p:txBody>
      </p:sp>
    </p:spTree>
    <p:extLst>
      <p:ext uri="{BB962C8B-B14F-4D97-AF65-F5344CB8AC3E}">
        <p14:creationId xmlns:p14="http://schemas.microsoft.com/office/powerpoint/2010/main" val="3670989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76130" name="Rectangle 3"/>
          <p:cNvSpPr>
            <a:spLocks noGrp="1" noChangeArrowheads="1"/>
          </p:cNvSpPr>
          <p:nvPr>
            <p:ph idx="1"/>
          </p:nvPr>
        </p:nvSpPr>
        <p:spPr/>
        <p:txBody>
          <a:bodyPr/>
          <a:lstStyle/>
          <a:p>
            <a:r>
              <a:rPr lang="en-US" sz="2400">
                <a:latin typeface="Calibri" charset="0"/>
              </a:rPr>
              <a:t>Modify the last program you wrote to:</a:t>
            </a:r>
          </a:p>
          <a:p>
            <a:pPr lvl="1"/>
            <a:r>
              <a:rPr lang="en-US" sz="2400">
                <a:latin typeface="Calibri" charset="0"/>
              </a:rPr>
              <a:t>display the current hash, and ask the user if they want to add a new entry.  If they do, prompt for the city and zip and add it to the hash</a:t>
            </a:r>
          </a:p>
          <a:p>
            <a:pPr lvl="1"/>
            <a:r>
              <a:rPr lang="en-US" sz="2400">
                <a:latin typeface="Calibri" charset="0"/>
              </a:rPr>
              <a:t>display the hash again and ask if the user wants to delete an entry. If they do, ask for the hash key to delete, and remove that entry</a:t>
            </a:r>
          </a:p>
          <a:p>
            <a:pPr lvl="1"/>
            <a:r>
              <a:rPr lang="en-US" sz="2400">
                <a:latin typeface="Calibri" charset="0"/>
              </a:rPr>
              <a:t>perform the same lookups for city and zip as before, but check to make sure the keys exist. If not, display an error message.</a:t>
            </a:r>
            <a:endParaRPr lang="en-CA" sz="2400">
              <a:latin typeface="Calibri" charset="0"/>
            </a:endParaRPr>
          </a:p>
        </p:txBody>
      </p:sp>
    </p:spTree>
    <p:extLst>
      <p:ext uri="{BB962C8B-B14F-4D97-AF65-F5344CB8AC3E}">
        <p14:creationId xmlns:p14="http://schemas.microsoft.com/office/powerpoint/2010/main" val="881192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ChangeArrowheads="1"/>
          </p:cNvSpPr>
          <p:nvPr>
            <p:ph type="ctrTitle"/>
          </p:nvPr>
        </p:nvSpPr>
        <p:spPr>
          <a:xfrm>
            <a:off x="685800" y="2286000"/>
            <a:ext cx="7772400" cy="1143000"/>
          </a:xfrm>
        </p:spPr>
        <p:txBody>
          <a:bodyPr/>
          <a:lstStyle/>
          <a:p>
            <a:r>
              <a:rPr lang="en-US">
                <a:latin typeface="Calibri" charset="0"/>
              </a:rPr>
              <a:t>The grep function</a:t>
            </a:r>
            <a:endParaRPr lang="en-CA">
              <a:latin typeface="Calibri" charset="0"/>
            </a:endParaRPr>
          </a:p>
        </p:txBody>
      </p:sp>
      <p:sp>
        <p:nvSpPr>
          <p:cNvPr id="19251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235168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ChangeArrowheads="1"/>
          </p:cNvSpPr>
          <p:nvPr>
            <p:ph type="title"/>
          </p:nvPr>
        </p:nvSpPr>
        <p:spPr/>
        <p:txBody>
          <a:bodyPr/>
          <a:lstStyle/>
          <a:p>
            <a:r>
              <a:rPr lang="en-US">
                <a:latin typeface="Calibri" charset="0"/>
              </a:rPr>
              <a:t>The grep function</a:t>
            </a:r>
            <a:endParaRPr lang="en-CA">
              <a:latin typeface="Calibri" charset="0"/>
            </a:endParaRPr>
          </a:p>
        </p:txBody>
      </p:sp>
      <p:sp>
        <p:nvSpPr>
          <p:cNvPr id="178178" name="Rectangle 3"/>
          <p:cNvSpPr>
            <a:spLocks noGrp="1" noChangeArrowheads="1"/>
          </p:cNvSpPr>
          <p:nvPr>
            <p:ph idx="1"/>
          </p:nvPr>
        </p:nvSpPr>
        <p:spPr/>
        <p:txBody>
          <a:bodyPr/>
          <a:lstStyle/>
          <a:p>
            <a:pPr>
              <a:lnSpc>
                <a:spcPct val="90000"/>
              </a:lnSpc>
            </a:pPr>
            <a:r>
              <a:rPr lang="en-US" sz="2800">
                <a:latin typeface="Calibri" charset="0"/>
              </a:rPr>
              <a:t>The grep function searches for patterns in an array. The syntax for Perl</a:t>
            </a:r>
            <a:r>
              <a:rPr lang="ja-JP" altLang="en-US" sz="2800">
                <a:latin typeface="Arial" charset="0"/>
              </a:rPr>
              <a:t>’</a:t>
            </a:r>
            <a:r>
              <a:rPr lang="en-US" altLang="ja-JP" sz="2800">
                <a:latin typeface="Calibri" charset="0"/>
              </a:rPr>
              <a:t>s grep is:</a:t>
            </a:r>
            <a:br>
              <a:rPr lang="en-US" altLang="ja-JP" sz="2800">
                <a:latin typeface="Calibri" charset="0"/>
              </a:rPr>
            </a:br>
            <a:r>
              <a:rPr lang="en-US" altLang="ja-JP" sz="2800">
                <a:latin typeface="Courier New" charset="0"/>
              </a:rPr>
              <a:t>grep pattern, list;</a:t>
            </a:r>
          </a:p>
          <a:p>
            <a:pPr>
              <a:lnSpc>
                <a:spcPct val="90000"/>
              </a:lnSpc>
            </a:pPr>
            <a:r>
              <a:rPr lang="en-US" sz="2800">
                <a:latin typeface="Calibri" charset="0"/>
              </a:rPr>
              <a:t>For example, to find all the elements with the pattern </a:t>
            </a:r>
            <a:r>
              <a:rPr lang="ja-JP" altLang="en-US" sz="2800">
                <a:latin typeface="Arial" charset="0"/>
              </a:rPr>
              <a:t>“</a:t>
            </a:r>
            <a:r>
              <a:rPr lang="en-US" altLang="ja-JP" sz="2800">
                <a:latin typeface="Calibri" charset="0"/>
              </a:rPr>
              <a:t>day</a:t>
            </a:r>
            <a:r>
              <a:rPr lang="ja-JP" altLang="en-US" sz="2800">
                <a:latin typeface="Arial" charset="0"/>
              </a:rPr>
              <a:t>”</a:t>
            </a:r>
            <a:r>
              <a:rPr lang="en-US" altLang="ja-JP" sz="2800">
                <a:latin typeface="Calibri" charset="0"/>
              </a:rPr>
              <a:t> in the array:</a:t>
            </a:r>
            <a:br>
              <a:rPr lang="en-US" altLang="ja-JP" sz="2800">
                <a:latin typeface="Calibri" charset="0"/>
              </a:rPr>
            </a:br>
            <a:r>
              <a:rPr lang="en-US" altLang="ja-JP" sz="2800">
                <a:latin typeface="Courier New" charset="0"/>
              </a:rPr>
              <a:t>@days=qw(Monday, Tuesday, Friday);</a:t>
            </a:r>
            <a:br>
              <a:rPr lang="en-US" altLang="ja-JP" sz="2800">
                <a:latin typeface="Courier New" charset="0"/>
              </a:rPr>
            </a:br>
            <a:r>
              <a:rPr lang="en-US" altLang="ja-JP" sz="2800">
                <a:latin typeface="Calibri" charset="0"/>
              </a:rPr>
              <a:t>you would issue the command:</a:t>
            </a:r>
            <a:br>
              <a:rPr lang="en-US" altLang="ja-JP" sz="2800">
                <a:latin typeface="Calibri" charset="0"/>
              </a:rPr>
            </a:br>
            <a:r>
              <a:rPr lang="en-US" altLang="ja-JP" sz="2800">
                <a:latin typeface="Courier New" charset="0"/>
              </a:rPr>
              <a:t>@result=grep /day/, @days;</a:t>
            </a:r>
            <a:br>
              <a:rPr lang="en-US" altLang="ja-JP" sz="2800">
                <a:latin typeface="Courier New" charset="0"/>
              </a:rPr>
            </a:br>
            <a:r>
              <a:rPr lang="en-US" altLang="ja-JP" sz="2800">
                <a:latin typeface="Calibri" charset="0"/>
              </a:rPr>
              <a:t>which will populate the array @result with the matching elements.</a:t>
            </a:r>
            <a:endParaRPr lang="en-CA" sz="2800">
              <a:latin typeface="Calibri" charset="0"/>
            </a:endParaRPr>
          </a:p>
        </p:txBody>
      </p:sp>
    </p:spTree>
    <p:extLst>
      <p:ext uri="{BB962C8B-B14F-4D97-AF65-F5344CB8AC3E}">
        <p14:creationId xmlns:p14="http://schemas.microsoft.com/office/powerpoint/2010/main" val="81656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p:txBody>
          <a:bodyPr/>
          <a:lstStyle/>
          <a:p>
            <a:r>
              <a:rPr lang="en-US">
                <a:latin typeface="Calibri" charset="0"/>
              </a:rPr>
              <a:t>Arrays to scalars</a:t>
            </a:r>
            <a:endParaRPr lang="en-CA">
              <a:latin typeface="Calibri" charset="0"/>
            </a:endParaRPr>
          </a:p>
        </p:txBody>
      </p:sp>
      <p:sp>
        <p:nvSpPr>
          <p:cNvPr id="151554" name="Rectangle 3"/>
          <p:cNvSpPr>
            <a:spLocks noGrp="1" noChangeArrowheads="1"/>
          </p:cNvSpPr>
          <p:nvPr>
            <p:ph idx="1"/>
          </p:nvPr>
        </p:nvSpPr>
        <p:spPr/>
        <p:txBody>
          <a:bodyPr/>
          <a:lstStyle/>
          <a:p>
            <a:r>
              <a:rPr lang="en-US">
                <a:latin typeface="Calibri" charset="0"/>
              </a:rPr>
              <a:t>The split function lets you convert scalars to arrays.  To convert arrays to scalars, use the join function. The join function expects a string and a list as arguments, and joins the list together using the string, returning a string scalar.</a:t>
            </a:r>
          </a:p>
          <a:p>
            <a:r>
              <a:rPr lang="en-US">
                <a:latin typeface="Calibri" charset="0"/>
              </a:rPr>
              <a:t>The syntax is:</a:t>
            </a:r>
            <a:br>
              <a:rPr lang="en-US">
                <a:latin typeface="Calibri" charset="0"/>
              </a:rPr>
            </a:br>
            <a:r>
              <a:rPr lang="en-US">
                <a:latin typeface="Courier New" charset="0"/>
              </a:rPr>
              <a:t>join string (list);</a:t>
            </a:r>
            <a:endParaRPr lang="en-CA">
              <a:latin typeface="Courier New" charset="0"/>
            </a:endParaRPr>
          </a:p>
        </p:txBody>
      </p:sp>
    </p:spTree>
    <p:extLst>
      <p:ext uri="{BB962C8B-B14F-4D97-AF65-F5344CB8AC3E}">
        <p14:creationId xmlns:p14="http://schemas.microsoft.com/office/powerpoint/2010/main" val="2661209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p:txBody>
          <a:bodyPr/>
          <a:lstStyle/>
          <a:p>
            <a:r>
              <a:rPr lang="en-US">
                <a:latin typeface="Calibri" charset="0"/>
              </a:rPr>
              <a:t>How grep works</a:t>
            </a:r>
            <a:endParaRPr lang="en-CA">
              <a:latin typeface="Calibri" charset="0"/>
            </a:endParaRPr>
          </a:p>
        </p:txBody>
      </p:sp>
      <p:sp>
        <p:nvSpPr>
          <p:cNvPr id="179202" name="Rectangle 3"/>
          <p:cNvSpPr>
            <a:spLocks noGrp="1" noChangeArrowheads="1"/>
          </p:cNvSpPr>
          <p:nvPr>
            <p:ph idx="1"/>
          </p:nvPr>
        </p:nvSpPr>
        <p:spPr/>
        <p:txBody>
          <a:bodyPr/>
          <a:lstStyle/>
          <a:p>
            <a:r>
              <a:rPr lang="en-US" sz="2800">
                <a:latin typeface="Calibri" charset="0"/>
              </a:rPr>
              <a:t>The Perl grep works by proceeding through an array, one element at a time, and assigning the element to the default variable $_.  The pattern to be found is then compared against $_.  </a:t>
            </a:r>
          </a:p>
          <a:p>
            <a:r>
              <a:rPr lang="en-US" sz="2800">
                <a:latin typeface="Calibri" charset="0"/>
              </a:rPr>
              <a:t>If the pattern is found in $_, the expression is true and the element is returned by grep. </a:t>
            </a:r>
          </a:p>
          <a:p>
            <a:r>
              <a:rPr lang="en-US" sz="2800">
                <a:latin typeface="Calibri" charset="0"/>
              </a:rPr>
              <a:t>If the pattern is not found, the element is not returned by grep.</a:t>
            </a:r>
            <a:endParaRPr lang="en-CA" sz="2800">
              <a:latin typeface="Calibri" charset="0"/>
            </a:endParaRPr>
          </a:p>
        </p:txBody>
      </p:sp>
    </p:spTree>
    <p:extLst>
      <p:ext uri="{BB962C8B-B14F-4D97-AF65-F5344CB8AC3E}">
        <p14:creationId xmlns:p14="http://schemas.microsoft.com/office/powerpoint/2010/main" val="235784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ChangeArrowheads="1"/>
          </p:cNvSpPr>
          <p:nvPr>
            <p:ph type="ctrTitle"/>
          </p:nvPr>
        </p:nvSpPr>
        <p:spPr>
          <a:xfrm>
            <a:off x="685800" y="2286000"/>
            <a:ext cx="7772400" cy="1143000"/>
          </a:xfrm>
        </p:spPr>
        <p:txBody>
          <a:bodyPr/>
          <a:lstStyle/>
          <a:p>
            <a:r>
              <a:rPr lang="en-US">
                <a:latin typeface="Calibri" charset="0"/>
              </a:rPr>
              <a:t>Hash intersections</a:t>
            </a:r>
            <a:endParaRPr lang="en-CA">
              <a:latin typeface="Calibri" charset="0"/>
            </a:endParaRPr>
          </a:p>
        </p:txBody>
      </p:sp>
      <p:sp>
        <p:nvSpPr>
          <p:cNvPr id="19558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996796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ChangeArrowheads="1"/>
          </p:cNvSpPr>
          <p:nvPr>
            <p:ph type="title"/>
          </p:nvPr>
        </p:nvSpPr>
        <p:spPr/>
        <p:txBody>
          <a:bodyPr/>
          <a:lstStyle/>
          <a:p>
            <a:r>
              <a:rPr lang="en-US">
                <a:latin typeface="Calibri" charset="0"/>
              </a:rPr>
              <a:t>Intersections</a:t>
            </a:r>
            <a:endParaRPr lang="en-CA">
              <a:latin typeface="Calibri" charset="0"/>
            </a:endParaRPr>
          </a:p>
        </p:txBody>
      </p:sp>
      <p:sp>
        <p:nvSpPr>
          <p:cNvPr id="181250" name="Rectangle 3"/>
          <p:cNvSpPr>
            <a:spLocks noGrp="1" noChangeArrowheads="1"/>
          </p:cNvSpPr>
          <p:nvPr>
            <p:ph idx="1"/>
          </p:nvPr>
        </p:nvSpPr>
        <p:spPr/>
        <p:txBody>
          <a:bodyPr/>
          <a:lstStyle/>
          <a:p>
            <a:r>
              <a:rPr lang="en-US" sz="2800">
                <a:latin typeface="Calibri" charset="0"/>
              </a:rPr>
              <a:t>A common task with Perl is finding the intersections of two hashes or arrays.  In other words, find out which elements are in common with two sets of data. We can also find the difference, by finding everything not in the intersection set.</a:t>
            </a:r>
          </a:p>
          <a:p>
            <a:r>
              <a:rPr lang="en-US" sz="2800">
                <a:latin typeface="Calibri" charset="0"/>
              </a:rPr>
              <a:t>The find an intersection, the grep function is very useful</a:t>
            </a:r>
          </a:p>
          <a:p>
            <a:endParaRPr lang="en-CA" sz="2800">
              <a:latin typeface="Calibri" charset="0"/>
            </a:endParaRPr>
          </a:p>
        </p:txBody>
      </p:sp>
    </p:spTree>
    <p:extLst>
      <p:ext uri="{BB962C8B-B14F-4D97-AF65-F5344CB8AC3E}">
        <p14:creationId xmlns:p14="http://schemas.microsoft.com/office/powerpoint/2010/main" val="3320812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title"/>
          </p:nvPr>
        </p:nvSpPr>
        <p:spPr/>
        <p:txBody>
          <a:bodyPr/>
          <a:lstStyle/>
          <a:p>
            <a:r>
              <a:rPr lang="en-US">
                <a:latin typeface="Calibri" charset="0"/>
              </a:rPr>
              <a:t>Performing the intersection</a:t>
            </a:r>
            <a:endParaRPr lang="en-CA">
              <a:latin typeface="Calibri" charset="0"/>
            </a:endParaRPr>
          </a:p>
        </p:txBody>
      </p:sp>
      <p:sp>
        <p:nvSpPr>
          <p:cNvPr id="182274" name="Rectangle 3"/>
          <p:cNvSpPr>
            <a:spLocks noGrp="1" noChangeArrowheads="1"/>
          </p:cNvSpPr>
          <p:nvPr>
            <p:ph idx="1"/>
          </p:nvPr>
        </p:nvSpPr>
        <p:spPr/>
        <p:txBody>
          <a:bodyPr/>
          <a:lstStyle/>
          <a:p>
            <a:pPr>
              <a:lnSpc>
                <a:spcPct val="90000"/>
              </a:lnSpc>
            </a:pPr>
            <a:r>
              <a:rPr lang="en-US" sz="2400">
                <a:latin typeface="Calibri" charset="0"/>
              </a:rPr>
              <a:t>Finding an intersection between @array1 and @array2 is surprisingly simple:</a:t>
            </a:r>
            <a:br>
              <a:rPr lang="en-US" sz="2400">
                <a:latin typeface="Calibri" charset="0"/>
              </a:rPr>
            </a:br>
            <a:r>
              <a:rPr lang="en-US" sz="2400">
                <a:latin typeface="Courier New" charset="0"/>
              </a:rPr>
              <a:t>%temp=();</a:t>
            </a:r>
            <a:br>
              <a:rPr lang="en-US" sz="2400">
                <a:latin typeface="Courier New" charset="0"/>
              </a:rPr>
            </a:br>
            <a:r>
              <a:rPr lang="en-US" sz="2400">
                <a:latin typeface="Courier New" charset="0"/>
              </a:rPr>
              <a:t>foreach (@array1)</a:t>
            </a:r>
            <a:br>
              <a:rPr lang="en-US" sz="2400">
                <a:latin typeface="Courier New" charset="0"/>
              </a:rPr>
            </a:br>
            <a:r>
              <a:rPr lang="en-US" sz="2400">
                <a:latin typeface="Courier New" charset="0"/>
              </a:rPr>
              <a:t>{ 	$temp{$_}=1;}</a:t>
            </a:r>
            <a:br>
              <a:rPr lang="en-US" sz="2400">
                <a:latin typeface="Courier New" charset="0"/>
              </a:rPr>
            </a:br>
            <a:r>
              <a:rPr lang="en-US" sz="2400">
                <a:latin typeface="Courier New" charset="0"/>
              </a:rPr>
              <a:t>@intersect=grep $temp{$_}, @array2;</a:t>
            </a:r>
          </a:p>
          <a:p>
            <a:pPr>
              <a:lnSpc>
                <a:spcPct val="90000"/>
              </a:lnSpc>
            </a:pPr>
            <a:r>
              <a:rPr lang="en-US" sz="2400">
                <a:latin typeface="Calibri" charset="0"/>
              </a:rPr>
              <a:t>This code starts by setting up an empty hash. The foreach stores each element in @array1 in $_, one at a time, and fills the temp list with them and sets the values to 1 (so it is true). The last line examines @array2 one element at a time and sets it to $_, which is grepped in %temp. If there, it is an intersection element and added to @intersect.</a:t>
            </a:r>
            <a:endParaRPr lang="en-CA" sz="2400">
              <a:latin typeface="Calibri" charset="0"/>
            </a:endParaRPr>
          </a:p>
        </p:txBody>
      </p:sp>
    </p:spTree>
    <p:extLst>
      <p:ext uri="{BB962C8B-B14F-4D97-AF65-F5344CB8AC3E}">
        <p14:creationId xmlns:p14="http://schemas.microsoft.com/office/powerpoint/2010/main" val="2919231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p:txBody>
          <a:bodyPr/>
          <a:lstStyle/>
          <a:p>
            <a:r>
              <a:rPr lang="en-US">
                <a:latin typeface="Calibri" charset="0"/>
              </a:rPr>
              <a:t>Finding the difference</a:t>
            </a:r>
            <a:endParaRPr lang="en-CA">
              <a:latin typeface="Calibri" charset="0"/>
            </a:endParaRPr>
          </a:p>
        </p:txBody>
      </p:sp>
      <p:sp>
        <p:nvSpPr>
          <p:cNvPr id="183298" name="Rectangle 3"/>
          <p:cNvSpPr>
            <a:spLocks noGrp="1" noChangeArrowheads="1"/>
          </p:cNvSpPr>
          <p:nvPr>
            <p:ph idx="1"/>
          </p:nvPr>
        </p:nvSpPr>
        <p:spPr/>
        <p:txBody>
          <a:bodyPr/>
          <a:lstStyle/>
          <a:p>
            <a:r>
              <a:rPr lang="en-US" sz="2800">
                <a:latin typeface="Calibri" charset="0"/>
              </a:rPr>
              <a:t>Finding a difference is similar to an intersection but using negation:</a:t>
            </a:r>
            <a:br>
              <a:rPr lang="en-US" sz="2800">
                <a:latin typeface="Calibri" charset="0"/>
              </a:rPr>
            </a:br>
            <a:r>
              <a:rPr lang="en-US" sz="2400">
                <a:latin typeface="Courier New" charset="0"/>
              </a:rPr>
              <a:t>%temp=();</a:t>
            </a:r>
            <a:br>
              <a:rPr lang="en-US" sz="2400">
                <a:latin typeface="Courier New" charset="0"/>
              </a:rPr>
            </a:br>
            <a:r>
              <a:rPr lang="en-US" sz="2400">
                <a:latin typeface="Courier New" charset="0"/>
              </a:rPr>
              <a:t>foreach (@array1)</a:t>
            </a:r>
            <a:br>
              <a:rPr lang="en-US" sz="2400">
                <a:latin typeface="Courier New" charset="0"/>
              </a:rPr>
            </a:br>
            <a:r>
              <a:rPr lang="en-US" sz="2400">
                <a:latin typeface="Courier New" charset="0"/>
              </a:rPr>
              <a:t>{ 	$temp{$_}=1;}</a:t>
            </a:r>
            <a:br>
              <a:rPr lang="en-US" sz="2400">
                <a:latin typeface="Courier New" charset="0"/>
              </a:rPr>
            </a:br>
            <a:r>
              <a:rPr lang="en-US" sz="2400">
                <a:latin typeface="Courier New" charset="0"/>
              </a:rPr>
              <a:t>@intersect=grep (! $temp{$_}, @array2);</a:t>
            </a:r>
          </a:p>
          <a:p>
            <a:endParaRPr lang="en-CA" sz="2800">
              <a:latin typeface="Calibri" charset="0"/>
            </a:endParaRPr>
          </a:p>
        </p:txBody>
      </p:sp>
    </p:spTree>
    <p:extLst>
      <p:ext uri="{BB962C8B-B14F-4D97-AF65-F5344CB8AC3E}">
        <p14:creationId xmlns:p14="http://schemas.microsoft.com/office/powerpoint/2010/main" val="3332958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p:txBody>
          <a:bodyPr/>
          <a:lstStyle/>
          <a:p>
            <a:r>
              <a:rPr lang="en-US">
                <a:latin typeface="Calibri" charset="0"/>
              </a:rPr>
              <a:t>Exercise </a:t>
            </a:r>
            <a:endParaRPr lang="en-CA">
              <a:latin typeface="Calibri" charset="0"/>
            </a:endParaRPr>
          </a:p>
        </p:txBody>
      </p:sp>
      <p:sp>
        <p:nvSpPr>
          <p:cNvPr id="184322" name="Rectangle 3"/>
          <p:cNvSpPr>
            <a:spLocks noGrp="1" noChangeArrowheads="1"/>
          </p:cNvSpPr>
          <p:nvPr>
            <p:ph idx="1"/>
          </p:nvPr>
        </p:nvSpPr>
        <p:spPr/>
        <p:txBody>
          <a:bodyPr/>
          <a:lstStyle/>
          <a:p>
            <a:r>
              <a:rPr lang="en-US">
                <a:latin typeface="Calibri" charset="0"/>
              </a:rPr>
              <a:t>Create two arrays of numbers, both with some identical and some different values.  Display the intersection and difference of the two arrays.  Display the two derived arrays in sorted order.</a:t>
            </a:r>
            <a:endParaRPr lang="en-CA">
              <a:latin typeface="Calibri" charset="0"/>
            </a:endParaRPr>
          </a:p>
        </p:txBody>
      </p:sp>
    </p:spTree>
    <p:extLst>
      <p:ext uri="{BB962C8B-B14F-4D97-AF65-F5344CB8AC3E}">
        <p14:creationId xmlns:p14="http://schemas.microsoft.com/office/powerpoint/2010/main" val="2987619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p:txBody>
          <a:bodyPr/>
          <a:lstStyle/>
          <a:p>
            <a:r>
              <a:rPr lang="en-US">
                <a:latin typeface="Calibri" charset="0"/>
              </a:rPr>
              <a:t>Example of join</a:t>
            </a:r>
            <a:endParaRPr lang="en-CA">
              <a:latin typeface="Calibri" charset="0"/>
            </a:endParaRPr>
          </a:p>
        </p:txBody>
      </p:sp>
      <p:sp>
        <p:nvSpPr>
          <p:cNvPr id="152578" name="Rectangle 3"/>
          <p:cNvSpPr>
            <a:spLocks noGrp="1" noChangeArrowheads="1"/>
          </p:cNvSpPr>
          <p:nvPr>
            <p:ph idx="1"/>
          </p:nvPr>
        </p:nvSpPr>
        <p:spPr/>
        <p:txBody>
          <a:bodyPr/>
          <a:lstStyle/>
          <a:p>
            <a:pPr>
              <a:lnSpc>
                <a:spcPct val="90000"/>
              </a:lnSpc>
            </a:pPr>
            <a:r>
              <a:rPr lang="en-US" sz="2800">
                <a:latin typeface="Calibri" charset="0"/>
              </a:rPr>
              <a:t>To join a list of letters into a single string, separated by spaces, you would issue the command:</a:t>
            </a:r>
            <a:br>
              <a:rPr lang="en-US" sz="2800">
                <a:latin typeface="Calibri" charset="0"/>
              </a:rPr>
            </a:br>
            <a:r>
              <a:rPr lang="en-US" sz="2800">
                <a:latin typeface="Courier New" charset="0"/>
              </a:rPr>
              <a:t>$string=join(</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a:t>
            </a:r>
            <a:r>
              <a:rPr lang="en-US" altLang="ja-JP" sz="2800">
                <a:latin typeface="Calibri" charset="0"/>
              </a:rPr>
              <a:t/>
            </a:r>
            <a:br>
              <a:rPr lang="en-US" altLang="ja-JP" sz="2800">
                <a:latin typeface="Calibri" charset="0"/>
              </a:rPr>
            </a:br>
            <a:r>
              <a:rPr lang="en-US" altLang="ja-JP" sz="2800">
                <a:latin typeface="Calibri" charset="0"/>
              </a:rPr>
              <a:t>The result would be $string set to </a:t>
            </a:r>
            <a:r>
              <a:rPr lang="ja-JP" altLang="en-US" sz="2800">
                <a:latin typeface="Arial" charset="0"/>
              </a:rPr>
              <a:t>“</a:t>
            </a:r>
            <a:r>
              <a:rPr lang="en-US" altLang="ja-JP" sz="2800">
                <a:latin typeface="Calibri" charset="0"/>
              </a:rPr>
              <a:t>A B C D E</a:t>
            </a:r>
            <a:r>
              <a:rPr lang="ja-JP" altLang="en-US" sz="2800">
                <a:latin typeface="Arial" charset="0"/>
              </a:rPr>
              <a:t>”</a:t>
            </a:r>
            <a:r>
              <a:rPr lang="en-US" altLang="ja-JP" sz="2800">
                <a:latin typeface="Calibri" charset="0"/>
              </a:rPr>
              <a:t>. (The parentheses around the arguments are optional as with most Perl functions.)</a:t>
            </a:r>
          </a:p>
          <a:p>
            <a:pPr>
              <a:lnSpc>
                <a:spcPct val="90000"/>
              </a:lnSpc>
            </a:pPr>
            <a:r>
              <a:rPr lang="en-US" sz="2800">
                <a:latin typeface="Calibri" charset="0"/>
              </a:rPr>
              <a:t>The joining string can be a null or any valid ASCII character</a:t>
            </a:r>
            <a:endParaRPr lang="en-CA" sz="2800">
              <a:latin typeface="Calibri" charset="0"/>
            </a:endParaRPr>
          </a:p>
        </p:txBody>
      </p:sp>
    </p:spTree>
    <p:extLst>
      <p:ext uri="{BB962C8B-B14F-4D97-AF65-F5344CB8AC3E}">
        <p14:creationId xmlns:p14="http://schemas.microsoft.com/office/powerpoint/2010/main" val="405842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53602" name="Rectangle 3"/>
          <p:cNvSpPr>
            <a:spLocks noGrp="1" noChangeArrowheads="1"/>
          </p:cNvSpPr>
          <p:nvPr>
            <p:ph idx="1"/>
          </p:nvPr>
        </p:nvSpPr>
        <p:spPr/>
        <p:txBody>
          <a:bodyPr/>
          <a:lstStyle/>
          <a:p>
            <a:r>
              <a:rPr lang="en-US">
                <a:latin typeface="Calibri" charset="0"/>
              </a:rPr>
              <a:t>Create an array with a list of numbers from 1 to 10, then convert the array into a scalar using commands to separate the numbers. Use a hyphen to separate the numbers. Use the join function to perform the conversion.</a:t>
            </a:r>
            <a:endParaRPr lang="en-CA">
              <a:latin typeface="Calibri" charset="0"/>
            </a:endParaRPr>
          </a:p>
        </p:txBody>
      </p:sp>
    </p:spTree>
    <p:extLst>
      <p:ext uri="{BB962C8B-B14F-4D97-AF65-F5344CB8AC3E}">
        <p14:creationId xmlns:p14="http://schemas.microsoft.com/office/powerpoint/2010/main" val="1038461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title"/>
          </p:nvPr>
        </p:nvSpPr>
        <p:spPr/>
        <p:txBody>
          <a:bodyPr/>
          <a:lstStyle/>
          <a:p>
            <a:r>
              <a:rPr lang="en-US">
                <a:latin typeface="Calibri" charset="0"/>
              </a:rPr>
              <a:t>Split and join together</a:t>
            </a:r>
            <a:endParaRPr lang="en-CA">
              <a:latin typeface="Calibri" charset="0"/>
            </a:endParaRPr>
          </a:p>
        </p:txBody>
      </p:sp>
      <p:sp>
        <p:nvSpPr>
          <p:cNvPr id="154626" name="Rectangle 3"/>
          <p:cNvSpPr>
            <a:spLocks noGrp="1" noChangeArrowheads="1"/>
          </p:cNvSpPr>
          <p:nvPr>
            <p:ph idx="1"/>
          </p:nvPr>
        </p:nvSpPr>
        <p:spPr/>
        <p:txBody>
          <a:bodyPr/>
          <a:lstStyle/>
          <a:p>
            <a:r>
              <a:rPr lang="en-US" sz="2800">
                <a:latin typeface="Calibri" charset="0"/>
              </a:rPr>
              <a:t>You can use the split and join functions together to manipulate strings. For example:</a:t>
            </a:r>
            <a:br>
              <a:rPr lang="en-US" sz="2800">
                <a:latin typeface="Calibri" charset="0"/>
              </a:rPr>
            </a:br>
            <a:r>
              <a:rPr lang="en-US" sz="2800">
                <a:latin typeface="Courier New" charset="0"/>
              </a:rPr>
              <a:t>$str=</a:t>
            </a:r>
            <a:r>
              <a:rPr lang="ja-JP" altLang="en-US" sz="2800">
                <a:latin typeface="Arial" charset="0"/>
              </a:rPr>
              <a:t>“</a:t>
            </a:r>
            <a:r>
              <a:rPr lang="en-US" altLang="ja-JP" sz="2800">
                <a:latin typeface="Courier New" charset="0"/>
              </a:rPr>
              <a:t>Hello</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$temp=join(</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 split(//,$str);</a:t>
            </a:r>
            <a:br>
              <a:rPr lang="en-US" altLang="ja-JP" sz="2800">
                <a:latin typeface="Courier New" charset="0"/>
              </a:rPr>
            </a:br>
            <a:r>
              <a:rPr lang="en-US" altLang="ja-JP" sz="2800">
                <a:latin typeface="Courier New" charset="0"/>
              </a:rPr>
              <a:t>print $temp;</a:t>
            </a:r>
          </a:p>
          <a:p>
            <a:r>
              <a:rPr lang="en-US" sz="2800">
                <a:latin typeface="Calibri" charset="0"/>
              </a:rPr>
              <a:t>This will result in the output </a:t>
            </a:r>
            <a:r>
              <a:rPr lang="ja-JP" altLang="en-US" sz="2800">
                <a:latin typeface="Arial" charset="0"/>
              </a:rPr>
              <a:t>“</a:t>
            </a:r>
            <a:r>
              <a:rPr lang="en-US" altLang="ja-JP" sz="2800">
                <a:latin typeface="Calibri" charset="0"/>
              </a:rPr>
              <a:t>H e l l o</a:t>
            </a:r>
            <a:r>
              <a:rPr lang="ja-JP" altLang="en-US" sz="2800">
                <a:latin typeface="Arial" charset="0"/>
              </a:rPr>
              <a:t>”</a:t>
            </a:r>
            <a:r>
              <a:rPr lang="en-US" altLang="ja-JP" sz="2800">
                <a:latin typeface="Calibri" charset="0"/>
              </a:rPr>
              <a:t>. The split breaks the scalar into an array based on individual characters, and the join adds the parts back together into a list with spaces between.</a:t>
            </a:r>
            <a:endParaRPr lang="en-CA" sz="2800">
              <a:latin typeface="Calibri" charset="0"/>
            </a:endParaRPr>
          </a:p>
        </p:txBody>
      </p:sp>
    </p:spTree>
    <p:extLst>
      <p:ext uri="{BB962C8B-B14F-4D97-AF65-F5344CB8AC3E}">
        <p14:creationId xmlns:p14="http://schemas.microsoft.com/office/powerpoint/2010/main" val="334774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ChangeArrowheads="1"/>
          </p:cNvSpPr>
          <p:nvPr>
            <p:ph type="title"/>
          </p:nvPr>
        </p:nvSpPr>
        <p:spPr/>
        <p:txBody>
          <a:bodyPr/>
          <a:lstStyle/>
          <a:p>
            <a:r>
              <a:rPr lang="en-US">
                <a:latin typeface="Calibri" charset="0"/>
              </a:rPr>
              <a:t>The reverse function</a:t>
            </a:r>
            <a:endParaRPr lang="en-CA">
              <a:latin typeface="Calibri" charset="0"/>
            </a:endParaRPr>
          </a:p>
        </p:txBody>
      </p:sp>
      <p:sp>
        <p:nvSpPr>
          <p:cNvPr id="155650" name="Rectangle 3"/>
          <p:cNvSpPr>
            <a:spLocks noGrp="1" noChangeArrowheads="1"/>
          </p:cNvSpPr>
          <p:nvPr>
            <p:ph idx="1"/>
          </p:nvPr>
        </p:nvSpPr>
        <p:spPr/>
        <p:txBody>
          <a:bodyPr/>
          <a:lstStyle/>
          <a:p>
            <a:r>
              <a:rPr lang="en-US">
                <a:latin typeface="Calibri" charset="0"/>
              </a:rPr>
              <a:t>The reverse function is used with strings to reverse the characters in the string. It returns a reversed string. For example:</a:t>
            </a:r>
            <a:br>
              <a:rPr lang="en-US">
                <a:latin typeface="Calibri" charset="0"/>
              </a:rPr>
            </a:br>
            <a:r>
              <a:rPr lang="en-US">
                <a:latin typeface="Courier New" charset="0"/>
              </a:rPr>
              <a:t>$str1=</a:t>
            </a:r>
            <a:r>
              <a:rPr lang="ja-JP" altLang="en-US">
                <a:latin typeface="Arial" charset="0"/>
              </a:rPr>
              <a:t>“</a:t>
            </a:r>
            <a:r>
              <a:rPr lang="en-US" altLang="ja-JP">
                <a:latin typeface="Courier New" charset="0"/>
              </a:rPr>
              <a:t>A B C D E</a:t>
            </a:r>
            <a:r>
              <a:rPr lang="ja-JP" altLang="en-US">
                <a:latin typeface="Arial" charset="0"/>
              </a:rPr>
              <a:t>”</a:t>
            </a:r>
            <a:r>
              <a:rPr lang="en-US" altLang="ja-JP">
                <a:latin typeface="Courier New" charset="0"/>
              </a:rPr>
              <a:t>;</a:t>
            </a:r>
            <a:br>
              <a:rPr lang="en-US" altLang="ja-JP">
                <a:latin typeface="Courier New" charset="0"/>
              </a:rPr>
            </a:br>
            <a:r>
              <a:rPr lang="en-US" altLang="ja-JP">
                <a:latin typeface="Courier New" charset="0"/>
              </a:rPr>
              <a:t>$str2=reverse($str1);</a:t>
            </a:r>
            <a:br>
              <a:rPr lang="en-US" altLang="ja-JP">
                <a:latin typeface="Courier New" charset="0"/>
              </a:rPr>
            </a:br>
            <a:r>
              <a:rPr lang="en-US" altLang="ja-JP">
                <a:latin typeface="Courier New" charset="0"/>
              </a:rPr>
              <a:t>print $str2;</a:t>
            </a:r>
            <a:r>
              <a:rPr lang="en-US" altLang="ja-JP">
                <a:latin typeface="Calibri" charset="0"/>
              </a:rPr>
              <a:t/>
            </a:r>
            <a:br>
              <a:rPr lang="en-US" altLang="ja-JP">
                <a:latin typeface="Calibri" charset="0"/>
              </a:rPr>
            </a:br>
            <a:r>
              <a:rPr lang="en-US" altLang="ja-JP">
                <a:latin typeface="Calibri" charset="0"/>
              </a:rPr>
              <a:t>will display the string </a:t>
            </a:r>
            <a:r>
              <a:rPr lang="ja-JP" altLang="en-US">
                <a:latin typeface="Arial" charset="0"/>
              </a:rPr>
              <a:t>“</a:t>
            </a:r>
            <a:r>
              <a:rPr lang="en-US" altLang="ja-JP">
                <a:latin typeface="Calibri" charset="0"/>
              </a:rPr>
              <a:t>E D C B A</a:t>
            </a:r>
            <a:r>
              <a:rPr lang="ja-JP" altLang="en-US">
                <a:latin typeface="Arial" charset="0"/>
              </a:rPr>
              <a:t>”</a:t>
            </a:r>
            <a:r>
              <a:rPr lang="en-US" altLang="ja-JP">
                <a:latin typeface="Calibri" charset="0"/>
              </a:rPr>
              <a:t>.</a:t>
            </a:r>
            <a:endParaRPr lang="en-CA">
              <a:latin typeface="Calibri" charset="0"/>
            </a:endParaRPr>
          </a:p>
        </p:txBody>
      </p:sp>
    </p:spTree>
    <p:extLst>
      <p:ext uri="{BB962C8B-B14F-4D97-AF65-F5344CB8AC3E}">
        <p14:creationId xmlns:p14="http://schemas.microsoft.com/office/powerpoint/2010/main" val="2374322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56674" name="Rectangle 3"/>
          <p:cNvSpPr>
            <a:spLocks noGrp="1" noChangeArrowheads="1"/>
          </p:cNvSpPr>
          <p:nvPr>
            <p:ph idx="1"/>
          </p:nvPr>
        </p:nvSpPr>
        <p:spPr/>
        <p:txBody>
          <a:bodyPr/>
          <a:lstStyle/>
          <a:p>
            <a:r>
              <a:rPr lang="en-US">
                <a:latin typeface="Calibri" charset="0"/>
              </a:rPr>
              <a:t>Write a program that prompts the user for a string, and then display it back, reversed, to the user with hyphens between each of the letters in the string.  If they entered </a:t>
            </a:r>
            <a:r>
              <a:rPr lang="ja-JP" altLang="en-US">
                <a:latin typeface="Arial" charset="0"/>
              </a:rPr>
              <a:t>“</a:t>
            </a:r>
            <a:r>
              <a:rPr lang="en-US" altLang="ja-JP">
                <a:latin typeface="Calibri" charset="0"/>
              </a:rPr>
              <a:t>This is a test</a:t>
            </a:r>
            <a:r>
              <a:rPr lang="ja-JP" altLang="en-US">
                <a:latin typeface="Arial" charset="0"/>
              </a:rPr>
              <a:t>”</a:t>
            </a:r>
            <a:r>
              <a:rPr lang="en-US" altLang="ja-JP">
                <a:latin typeface="Calibri" charset="0"/>
              </a:rPr>
              <a:t> you would display </a:t>
            </a:r>
            <a:r>
              <a:rPr lang="ja-JP" altLang="en-US">
                <a:latin typeface="Arial" charset="0"/>
              </a:rPr>
              <a:t>“</a:t>
            </a:r>
            <a:r>
              <a:rPr lang="en-US" altLang="ja-JP">
                <a:latin typeface="Calibri" charset="0"/>
              </a:rPr>
              <a:t>t-s-e-t- -a- -s-i- -s-i-h-T</a:t>
            </a:r>
            <a:r>
              <a:rPr lang="ja-JP" altLang="en-US">
                <a:latin typeface="Arial" charset="0"/>
              </a:rPr>
              <a:t>”</a:t>
            </a:r>
            <a:r>
              <a:rPr lang="en-US" altLang="ja-JP">
                <a:latin typeface="Calibri" charset="0"/>
              </a:rPr>
              <a:t>.</a:t>
            </a:r>
            <a:endParaRPr lang="en-CA">
              <a:latin typeface="Calibri" charset="0"/>
            </a:endParaRPr>
          </a:p>
        </p:txBody>
      </p:sp>
    </p:spTree>
    <p:extLst>
      <p:ext uri="{BB962C8B-B14F-4D97-AF65-F5344CB8AC3E}">
        <p14:creationId xmlns:p14="http://schemas.microsoft.com/office/powerpoint/2010/main" val="186238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ChangeArrowheads="1"/>
          </p:cNvSpPr>
          <p:nvPr>
            <p:ph type="ctrTitle"/>
          </p:nvPr>
        </p:nvSpPr>
        <p:spPr>
          <a:xfrm>
            <a:off x="685800" y="2286000"/>
            <a:ext cx="7772400" cy="1143000"/>
          </a:xfrm>
        </p:spPr>
        <p:txBody>
          <a:bodyPr/>
          <a:lstStyle/>
          <a:p>
            <a:r>
              <a:rPr lang="en-US">
                <a:latin typeface="Calibri" charset="0"/>
              </a:rPr>
              <a:t>Hashes </a:t>
            </a:r>
            <a:endParaRPr lang="en-CA">
              <a:latin typeface="Calibri" charset="0"/>
            </a:endParaRPr>
          </a:p>
        </p:txBody>
      </p:sp>
      <p:sp>
        <p:nvSpPr>
          <p:cNvPr id="17305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128377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1167</Words>
  <Application>Microsoft Macintosh PowerPoint</Application>
  <PresentationFormat>On-screen Show (4:3)</PresentationFormat>
  <Paragraphs>91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Module 5  Lists and arrays, Part 2</vt:lpstr>
      <vt:lpstr>Converting scalars and arrays</vt:lpstr>
      <vt:lpstr>Arrays to scalars</vt:lpstr>
      <vt:lpstr>Example of join</vt:lpstr>
      <vt:lpstr>Exercise</vt:lpstr>
      <vt:lpstr>Split and join together</vt:lpstr>
      <vt:lpstr>The reverse function</vt:lpstr>
      <vt:lpstr>Exercise</vt:lpstr>
      <vt:lpstr>Hashes </vt:lpstr>
      <vt:lpstr>Hashes</vt:lpstr>
      <vt:lpstr>Creating a hash</vt:lpstr>
      <vt:lpstr>The =&gt; operator</vt:lpstr>
      <vt:lpstr>Hash keys</vt:lpstr>
      <vt:lpstr>Locating hash entries</vt:lpstr>
      <vt:lpstr>Exercise</vt:lpstr>
      <vt:lpstr>Showing all entries with keys</vt:lpstr>
      <vt:lpstr>Reversing hashes</vt:lpstr>
      <vt:lpstr>Exercise</vt:lpstr>
      <vt:lpstr>Modifying hash contents</vt:lpstr>
      <vt:lpstr>Adding entries to a hash</vt:lpstr>
      <vt:lpstr>Changing values</vt:lpstr>
      <vt:lpstr>Deleting hash entries</vt:lpstr>
      <vt:lpstr>Converting hashes to arrays</vt:lpstr>
      <vt:lpstr>Blanking a hash</vt:lpstr>
      <vt:lpstr>Sorting a hash</vt:lpstr>
      <vt:lpstr>Testing for hash keys</vt:lpstr>
      <vt:lpstr>Exercise</vt:lpstr>
      <vt:lpstr>The grep function</vt:lpstr>
      <vt:lpstr>The grep function</vt:lpstr>
      <vt:lpstr>How grep works</vt:lpstr>
      <vt:lpstr>Hash intersections</vt:lpstr>
      <vt:lpstr>Intersections</vt:lpstr>
      <vt:lpstr>Performing the intersection</vt:lpstr>
      <vt:lpstr>Finding the difference</vt:lpstr>
      <vt:lpstr>Exercise </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Lists and arrays, Part 2</dc:title>
  <dc:creator>Georges Khazen</dc:creator>
  <cp:lastModifiedBy>Georges Khazen</cp:lastModifiedBy>
  <cp:revision>1</cp:revision>
  <dcterms:created xsi:type="dcterms:W3CDTF">2013-12-09T11:54:26Z</dcterms:created>
  <dcterms:modified xsi:type="dcterms:W3CDTF">2013-12-09T11:54:44Z</dcterms:modified>
</cp:coreProperties>
</file>